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334"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0" d="100"/>
          <a:sy n="50" d="100"/>
        </p:scale>
        <p:origin x="1680" y="2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2718240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EDA_with_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EDA_with_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Interactive_Visual_Analytics_with_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Data_Collection_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r-jim-henson/AppliedDataScienceCapstoneCourse/blob/main/Data_Collection_with_Web_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Daniel Lecheler</a:t>
            </a:r>
          </a:p>
          <a:p>
            <a:r>
              <a:rPr lang="en-US" dirty="0">
                <a:solidFill>
                  <a:schemeClr val="bg2"/>
                </a:solidFill>
                <a:latin typeface="Abadi" panose="020B0604020104020204" pitchFamily="34" charset="0"/>
                <a:ea typeface="SF Pro" pitchFamily="2" charset="0"/>
                <a:cs typeface="SF Pro" pitchFamily="2" charset="0"/>
              </a:rPr>
              <a:t>8/2/2025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In the data set, there are several different cases where the first stage booster did not land successfully. Some of these involved an attempted landing that failed due to an accident. The following are the different types of outcomes and what they each mean</a:t>
            </a:r>
          </a:p>
          <a:p>
            <a:pPr lvl="1"/>
            <a:r>
              <a:rPr lang="en-US" sz="1800" dirty="0">
                <a:solidFill>
                  <a:schemeClr val="accent3">
                    <a:lumMod val="25000"/>
                  </a:schemeClr>
                </a:solidFill>
                <a:latin typeface="Abadi" panose="020B0604020104020204" pitchFamily="34" charset="0"/>
              </a:rPr>
              <a:t>True Ocean: Mission outcome was considered successful since the landing was in the specific section of ocean that was expected</a:t>
            </a:r>
          </a:p>
          <a:p>
            <a:pPr lvl="1"/>
            <a:r>
              <a:rPr lang="en-US" sz="1800" dirty="0">
                <a:solidFill>
                  <a:schemeClr val="accent3">
                    <a:lumMod val="25000"/>
                  </a:schemeClr>
                </a:solidFill>
                <a:latin typeface="Abadi" panose="020B0604020104020204" pitchFamily="34" charset="0"/>
              </a:rPr>
              <a:t>False Ocean: Mission outcome was considered a failure since the landing was outside of the expected section of ocean</a:t>
            </a:r>
          </a:p>
          <a:p>
            <a:pPr lvl="1"/>
            <a:r>
              <a:rPr lang="en-US" sz="1800" dirty="0">
                <a:solidFill>
                  <a:schemeClr val="accent3">
                    <a:lumMod val="25000"/>
                  </a:schemeClr>
                </a:solidFill>
                <a:latin typeface="Abadi" panose="020B0604020104020204" pitchFamily="34" charset="0"/>
              </a:rPr>
              <a:t>True RTLS: Mission outcome was successful since the landing was on the ground pad</a:t>
            </a:r>
          </a:p>
          <a:p>
            <a:pPr lvl="1"/>
            <a:r>
              <a:rPr lang="en-US" sz="1800" dirty="0">
                <a:solidFill>
                  <a:schemeClr val="accent3">
                    <a:lumMod val="25000"/>
                  </a:schemeClr>
                </a:solidFill>
                <a:latin typeface="Abadi" panose="020B0604020104020204" pitchFamily="34" charset="0"/>
              </a:rPr>
              <a:t>False RTLS: Mission outcome was a failure since the rocket failed to land on the ground pad</a:t>
            </a:r>
          </a:p>
          <a:p>
            <a:pPr lvl="1"/>
            <a:r>
              <a:rPr lang="en-US" sz="1800" dirty="0">
                <a:solidFill>
                  <a:schemeClr val="accent3">
                    <a:lumMod val="25000"/>
                  </a:schemeClr>
                </a:solidFill>
                <a:latin typeface="Abadi" panose="020B0604020104020204" pitchFamily="34" charset="0"/>
              </a:rPr>
              <a:t>True ASDS: Mission outcome was successful since the landing was on a drone ship</a:t>
            </a:r>
          </a:p>
          <a:p>
            <a:pPr lvl="1"/>
            <a:r>
              <a:rPr lang="en-US" sz="1800" dirty="0">
                <a:solidFill>
                  <a:schemeClr val="accent3">
                    <a:lumMod val="25000"/>
                  </a:schemeClr>
                </a:solidFill>
                <a:latin typeface="Abadi" panose="020B0604020104020204" pitchFamily="34" charset="0"/>
              </a:rPr>
              <a:t>False RTLS: Mission outcome was a failure since the rocket failed to land  on a drone ship</a:t>
            </a:r>
          </a:p>
          <a:p>
            <a:r>
              <a:rPr lang="en-US" sz="2200" dirty="0">
                <a:solidFill>
                  <a:schemeClr val="accent3">
                    <a:lumMod val="25000"/>
                  </a:schemeClr>
                </a:solidFill>
                <a:latin typeface="Abadi" panose="020B0604020104020204" pitchFamily="34" charset="0"/>
              </a:rPr>
              <a:t> The true or false first word prefix is converted to the Boolean 1 and 0 to indicate success or failure in the launches</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6BF489B8-2659-A98E-4123-EE789A2853BD}"/>
              </a:ext>
            </a:extLst>
          </p:cNvPr>
          <p:cNvSpPr txBox="1"/>
          <p:nvPr/>
        </p:nvSpPr>
        <p:spPr>
          <a:xfrm>
            <a:off x="6250549" y="568730"/>
            <a:ext cx="5171440" cy="369332"/>
          </a:xfrm>
          <a:prstGeom prst="rect">
            <a:avLst/>
          </a:prstGeom>
          <a:noFill/>
        </p:spPr>
        <p:txBody>
          <a:bodyPr wrap="square" rtlCol="0">
            <a:spAutoFit/>
          </a:bodyPr>
          <a:lstStyle/>
          <a:p>
            <a:r>
              <a:rPr lang="en-US" dirty="0"/>
              <a:t>Link to GitHub: </a:t>
            </a:r>
            <a:r>
              <a:rPr lang="en-US" dirty="0">
                <a:hlinkClick r:id="rId3"/>
              </a:rPr>
              <a:t>Data Wrangling</a:t>
            </a:r>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2268819"/>
          </a:xfrm>
          <a:prstGeom prst="rect">
            <a:avLst/>
          </a:prstGeom>
        </p:spPr>
        <p:txBody>
          <a:bodyPr lIns="91440" tIns="45720" rIns="91440" bIns="45720" numCol="2" anchor="t"/>
          <a:lstStyle/>
          <a:p>
            <a:pPr>
              <a:lnSpc>
                <a:spcPct val="100000"/>
              </a:lnSpc>
              <a:spcBef>
                <a:spcPts val="1400"/>
              </a:spcBef>
            </a:pPr>
            <a:r>
              <a:rPr lang="en-US" sz="2200" dirty="0">
                <a:solidFill>
                  <a:schemeClr val="accent3">
                    <a:lumMod val="25000"/>
                  </a:schemeClr>
                </a:solidFill>
                <a:latin typeface="Abadi"/>
              </a:rPr>
              <a:t>Charts that were plotted:</a:t>
            </a:r>
          </a:p>
          <a:p>
            <a:pPr lvl="1">
              <a:lnSpc>
                <a:spcPct val="100000"/>
              </a:lnSpc>
              <a:spcBef>
                <a:spcPts val="1400"/>
              </a:spcBef>
            </a:pPr>
            <a:r>
              <a:rPr lang="en-US" sz="1800" dirty="0">
                <a:solidFill>
                  <a:schemeClr val="accent3">
                    <a:lumMod val="25000"/>
                  </a:schemeClr>
                </a:solidFill>
                <a:latin typeface="Abadi"/>
              </a:rPr>
              <a:t>Flight Number vs. Payload Mass</a:t>
            </a:r>
          </a:p>
          <a:p>
            <a:pPr lvl="1">
              <a:lnSpc>
                <a:spcPct val="100000"/>
              </a:lnSpc>
              <a:spcBef>
                <a:spcPts val="1400"/>
              </a:spcBef>
            </a:pPr>
            <a:r>
              <a:rPr lang="en-US" sz="1800" dirty="0">
                <a:solidFill>
                  <a:schemeClr val="accent3">
                    <a:lumMod val="25000"/>
                  </a:schemeClr>
                </a:solidFill>
                <a:latin typeface="Abadi"/>
              </a:rPr>
              <a:t>Flight Number vs. Launch Site</a:t>
            </a:r>
          </a:p>
          <a:p>
            <a:pPr lvl="1">
              <a:lnSpc>
                <a:spcPct val="100000"/>
              </a:lnSpc>
              <a:spcBef>
                <a:spcPts val="1400"/>
              </a:spcBef>
            </a:pPr>
            <a:r>
              <a:rPr lang="en-US" sz="1800" dirty="0">
                <a:solidFill>
                  <a:schemeClr val="accent3">
                    <a:lumMod val="25000"/>
                  </a:schemeClr>
                </a:solidFill>
                <a:latin typeface="Abadi"/>
              </a:rPr>
              <a:t>Payload Mass vs. Launch Site</a:t>
            </a: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Orbit Type vs. Success Rate</a:t>
            </a:r>
          </a:p>
          <a:p>
            <a:pPr lvl="1">
              <a:lnSpc>
                <a:spcPct val="100000"/>
              </a:lnSpc>
              <a:spcBef>
                <a:spcPts val="1400"/>
              </a:spcBef>
            </a:pPr>
            <a:r>
              <a:rPr lang="en-US" sz="1800" dirty="0">
                <a:solidFill>
                  <a:schemeClr val="accent3">
                    <a:lumMod val="25000"/>
                  </a:schemeClr>
                </a:solidFill>
                <a:latin typeface="Abadi"/>
              </a:rPr>
              <a:t>Flight Number vs. Orbit Type</a:t>
            </a:r>
          </a:p>
          <a:p>
            <a:pPr lvl="1">
              <a:lnSpc>
                <a:spcPct val="100000"/>
              </a:lnSpc>
              <a:spcBef>
                <a:spcPts val="1400"/>
              </a:spcBef>
            </a:pPr>
            <a:r>
              <a:rPr lang="en-US" sz="1800" dirty="0">
                <a:solidFill>
                  <a:schemeClr val="accent3">
                    <a:lumMod val="25000"/>
                  </a:schemeClr>
                </a:solidFill>
                <a:latin typeface="Abadi"/>
              </a:rPr>
              <a:t>Payload Mass vs. Orbit Type</a:t>
            </a:r>
          </a:p>
          <a:p>
            <a:pPr lvl="1">
              <a:lnSpc>
                <a:spcPct val="100000"/>
              </a:lnSpc>
              <a:spcBef>
                <a:spcPts val="1400"/>
              </a:spcBef>
            </a:pPr>
            <a:r>
              <a:rPr lang="en-US" sz="1800" dirty="0">
                <a:solidFill>
                  <a:schemeClr val="accent3">
                    <a:lumMod val="25000"/>
                  </a:schemeClr>
                </a:solidFill>
                <a:latin typeface="Abadi"/>
              </a:rPr>
              <a:t>Success Rate Yearly Trend</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1FDCB5A-DC8A-DA26-2BCD-821A0A32BD39}"/>
              </a:ext>
            </a:extLst>
          </p:cNvPr>
          <p:cNvSpPr txBox="1"/>
          <p:nvPr/>
        </p:nvSpPr>
        <p:spPr>
          <a:xfrm>
            <a:off x="7124309" y="538650"/>
            <a:ext cx="5171440" cy="369332"/>
          </a:xfrm>
          <a:prstGeom prst="rect">
            <a:avLst/>
          </a:prstGeom>
          <a:noFill/>
        </p:spPr>
        <p:txBody>
          <a:bodyPr wrap="square" rtlCol="0">
            <a:spAutoFit/>
          </a:bodyPr>
          <a:lstStyle/>
          <a:p>
            <a:r>
              <a:rPr lang="en-US" dirty="0"/>
              <a:t>Link to GitHub: </a:t>
            </a:r>
            <a:r>
              <a:rPr lang="en-US" dirty="0">
                <a:hlinkClick r:id="rId3"/>
              </a:rPr>
              <a:t>EDA with Data Visualization</a:t>
            </a:r>
            <a:endParaRPr lang="en-US" dirty="0"/>
          </a:p>
        </p:txBody>
      </p:sp>
      <p:sp>
        <p:nvSpPr>
          <p:cNvPr id="6" name="Content Placeholder 4">
            <a:extLst>
              <a:ext uri="{FF2B5EF4-FFF2-40B4-BE49-F238E27FC236}">
                <a16:creationId xmlns:a16="http://schemas.microsoft.com/office/drawing/2014/main" id="{EED3EBCE-7E53-D9A0-7A64-A62CDD000C01}"/>
              </a:ext>
            </a:extLst>
          </p:cNvPr>
          <p:cNvSpPr txBox="1">
            <a:spLocks/>
          </p:cNvSpPr>
          <p:nvPr/>
        </p:nvSpPr>
        <p:spPr>
          <a:xfrm>
            <a:off x="922410" y="4358639"/>
            <a:ext cx="9745589" cy="3230563"/>
          </a:xfrm>
          <a:prstGeom prst="rect">
            <a:avLst/>
          </a:prstGeom>
        </p:spPr>
        <p:txBody>
          <a:bodyPr lIns="91440" tIns="45720" rIns="91440" bIns="45720"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Scatter plots were used to show the relationship between variables and if that relationship existed, they were used for machine learning models</a:t>
            </a:r>
          </a:p>
          <a:p>
            <a:pPr>
              <a:lnSpc>
                <a:spcPct val="100000"/>
              </a:lnSpc>
              <a:spcBef>
                <a:spcPts val="1400"/>
              </a:spcBef>
            </a:pPr>
            <a:r>
              <a:rPr lang="en-US" sz="2200" dirty="0">
                <a:solidFill>
                  <a:schemeClr val="accent3">
                    <a:lumMod val="25000"/>
                  </a:schemeClr>
                </a:solidFill>
                <a:latin typeface="Abadi"/>
              </a:rPr>
              <a:t>Bar charts showed comparisons among discrete categories with a goal of showing the relationship between the specific categories and the measured value</a:t>
            </a:r>
          </a:p>
          <a:p>
            <a:pPr>
              <a:lnSpc>
                <a:spcPct val="100000"/>
              </a:lnSpc>
              <a:spcBef>
                <a:spcPts val="1400"/>
              </a:spcBef>
            </a:pPr>
            <a:r>
              <a:rPr lang="en-US" sz="2200" dirty="0">
                <a:solidFill>
                  <a:schemeClr val="accent3">
                    <a:lumMod val="25000"/>
                  </a:schemeClr>
                </a:solidFill>
                <a:latin typeface="Abadi"/>
              </a:rPr>
              <a:t>Line charts showed trends in data over time (AKA time series)</a:t>
            </a:r>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that were performed:</a:t>
            </a:r>
          </a:p>
          <a:p>
            <a:pPr lvl="1">
              <a:lnSpc>
                <a:spcPct val="100000"/>
              </a:lnSpc>
              <a:spcBef>
                <a:spcPts val="1400"/>
              </a:spcBef>
            </a:pPr>
            <a:r>
              <a:rPr lang="en-US" sz="1400" dirty="0">
                <a:solidFill>
                  <a:schemeClr val="accent3">
                    <a:lumMod val="25000"/>
                  </a:schemeClr>
                </a:solidFill>
                <a:latin typeface="Abadi"/>
              </a:rPr>
              <a:t>Displaying the names of the unique launch sites</a:t>
            </a:r>
          </a:p>
          <a:p>
            <a:pPr lvl="1">
              <a:lnSpc>
                <a:spcPct val="100000"/>
              </a:lnSpc>
              <a:spcBef>
                <a:spcPts val="1400"/>
              </a:spcBef>
            </a:pPr>
            <a:r>
              <a:rPr lang="en-US" sz="1400" dirty="0">
                <a:solidFill>
                  <a:schemeClr val="accent3">
                    <a:lumMod val="25000"/>
                  </a:schemeClr>
                </a:solidFill>
                <a:latin typeface="Abadi"/>
              </a:rPr>
              <a:t>Displaying 5 records where the launch site began with the string “CCA”</a:t>
            </a:r>
          </a:p>
          <a:p>
            <a:pPr lvl="1">
              <a:lnSpc>
                <a:spcPct val="100000"/>
              </a:lnSpc>
              <a:spcBef>
                <a:spcPts val="1400"/>
              </a:spcBef>
            </a:pPr>
            <a:r>
              <a:rPr lang="en-US" sz="1400" dirty="0">
                <a:solidFill>
                  <a:schemeClr val="accent3">
                    <a:lumMod val="25000"/>
                  </a:schemeClr>
                </a:solidFill>
                <a:latin typeface="Abadi"/>
              </a:rPr>
              <a:t>Displaying the total payload mass caried by boosters launched by NASA</a:t>
            </a:r>
          </a:p>
          <a:p>
            <a:pPr lvl="1">
              <a:lnSpc>
                <a:spcPct val="100000"/>
              </a:lnSpc>
              <a:spcBef>
                <a:spcPts val="1400"/>
              </a:spcBef>
            </a:pPr>
            <a:r>
              <a:rPr lang="en-US" sz="1400" dirty="0">
                <a:solidFill>
                  <a:schemeClr val="accent3">
                    <a:lumMod val="25000"/>
                  </a:schemeClr>
                </a:solidFill>
                <a:latin typeface="Abadi"/>
              </a:rPr>
              <a:t>Displaying the average payload mass caried by booster version F9 v1.1</a:t>
            </a:r>
          </a:p>
          <a:p>
            <a:pPr lvl="1">
              <a:lnSpc>
                <a:spcPct val="100000"/>
              </a:lnSpc>
              <a:spcBef>
                <a:spcPts val="1400"/>
              </a:spcBef>
            </a:pPr>
            <a:r>
              <a:rPr lang="en-US" sz="1400" dirty="0">
                <a:solidFill>
                  <a:schemeClr val="accent3">
                    <a:lumMod val="25000"/>
                  </a:schemeClr>
                </a:solidFill>
                <a:latin typeface="Abadi"/>
              </a:rPr>
              <a:t>Listing the date of the first successful landing on the ground pad</a:t>
            </a:r>
          </a:p>
          <a:p>
            <a:pPr lvl="1">
              <a:lnSpc>
                <a:spcPct val="100000"/>
              </a:lnSpc>
              <a:spcBef>
                <a:spcPts val="1400"/>
              </a:spcBef>
            </a:pPr>
            <a:r>
              <a:rPr lang="en-US" sz="1400" dirty="0">
                <a:solidFill>
                  <a:schemeClr val="accent3">
                    <a:lumMod val="25000"/>
                  </a:schemeClr>
                </a:solidFill>
                <a:latin typeface="Abadi"/>
              </a:rPr>
              <a:t>Listing the names of the boosters which have success in drone ship and have a payload mass between 4000 and 6000</a:t>
            </a:r>
          </a:p>
          <a:p>
            <a:pPr lvl="1">
              <a:lnSpc>
                <a:spcPct val="100000"/>
              </a:lnSpc>
              <a:spcBef>
                <a:spcPts val="1400"/>
              </a:spcBef>
            </a:pPr>
            <a:r>
              <a:rPr lang="en-US" sz="1400" dirty="0">
                <a:solidFill>
                  <a:schemeClr val="accent3">
                    <a:lumMod val="25000"/>
                  </a:schemeClr>
                </a:solidFill>
                <a:latin typeface="Abadi"/>
              </a:rPr>
              <a:t>Listing the total number of successful and failed mission outcomes</a:t>
            </a:r>
          </a:p>
          <a:p>
            <a:pPr lvl="1">
              <a:lnSpc>
                <a:spcPct val="100000"/>
              </a:lnSpc>
              <a:spcBef>
                <a:spcPts val="1400"/>
              </a:spcBef>
            </a:pPr>
            <a:r>
              <a:rPr lang="en-US" sz="1400" dirty="0">
                <a:solidFill>
                  <a:schemeClr val="accent3">
                    <a:lumMod val="25000"/>
                  </a:schemeClr>
                </a:solidFill>
                <a:latin typeface="Abadi"/>
              </a:rPr>
              <a:t>Listing the names of the booster versions which carried the maximum payload mass</a:t>
            </a:r>
          </a:p>
          <a:p>
            <a:pPr lvl="1">
              <a:lnSpc>
                <a:spcPct val="100000"/>
              </a:lnSpc>
              <a:spcBef>
                <a:spcPts val="1400"/>
              </a:spcBef>
            </a:pPr>
            <a:r>
              <a:rPr lang="en-US" sz="1400" dirty="0">
                <a:solidFill>
                  <a:schemeClr val="accent3">
                    <a:lumMod val="25000"/>
                  </a:schemeClr>
                </a:solidFill>
                <a:latin typeface="Abadi"/>
              </a:rPr>
              <a:t>Listing the failed landing outcomes in drone ship, the booster version used, and the launch site names in 2015</a:t>
            </a:r>
          </a:p>
          <a:p>
            <a:pPr lvl="1">
              <a:lnSpc>
                <a:spcPct val="100000"/>
              </a:lnSpc>
              <a:spcBef>
                <a:spcPts val="1400"/>
              </a:spcBef>
            </a:pPr>
            <a:r>
              <a:rPr lang="en-US" sz="1400" dirty="0" err="1">
                <a:solidFill>
                  <a:schemeClr val="accent3">
                    <a:lumMod val="25000"/>
                  </a:schemeClr>
                </a:solidFill>
                <a:latin typeface="Abadi"/>
              </a:rPr>
              <a:t>Raning</a:t>
            </a:r>
            <a:r>
              <a:rPr lang="en-US" sz="1400" dirty="0">
                <a:solidFill>
                  <a:schemeClr val="accent3">
                    <a:lumMod val="25000"/>
                  </a:schemeClr>
                </a:solidFill>
                <a:latin typeface="Abadi"/>
              </a:rPr>
              <a:t> the count of landing outcomes between the date of 6/4/2010 and 3/20/2017 from most recent to oldest</a:t>
            </a:r>
          </a:p>
          <a:p>
            <a:pPr lvl="1">
              <a:lnSpc>
                <a:spcPct val="100000"/>
              </a:lnSpc>
              <a:spcBef>
                <a:spcPts val="1400"/>
              </a:spcBef>
            </a:pP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54114D5-6575-6A7C-D9B4-B4B03B6A8732}"/>
              </a:ext>
            </a:extLst>
          </p:cNvPr>
          <p:cNvSpPr txBox="1"/>
          <p:nvPr/>
        </p:nvSpPr>
        <p:spPr>
          <a:xfrm>
            <a:off x="6756400" y="510569"/>
            <a:ext cx="3025172" cy="369332"/>
          </a:xfrm>
          <a:prstGeom prst="rect">
            <a:avLst/>
          </a:prstGeom>
          <a:noFill/>
        </p:spPr>
        <p:txBody>
          <a:bodyPr wrap="square" rtlCol="0">
            <a:spAutoFit/>
          </a:bodyPr>
          <a:lstStyle/>
          <a:p>
            <a:r>
              <a:rPr lang="en-US" dirty="0"/>
              <a:t>Link to GitHub: </a:t>
            </a:r>
            <a:r>
              <a:rPr lang="en-US" dirty="0">
                <a:hlinkClick r:id="rId3"/>
              </a:rPr>
              <a:t>EDA with SQL</a:t>
            </a:r>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of all launch sites:</a:t>
            </a:r>
          </a:p>
          <a:p>
            <a:pPr lvl="1">
              <a:lnSpc>
                <a:spcPct val="100000"/>
              </a:lnSpc>
              <a:spcBef>
                <a:spcPts val="1400"/>
              </a:spcBef>
            </a:pPr>
            <a:r>
              <a:rPr lang="en-US" dirty="0">
                <a:solidFill>
                  <a:schemeClr val="accent3">
                    <a:lumMod val="25000"/>
                  </a:schemeClr>
                </a:solidFill>
                <a:latin typeface="Abadi" panose="020B0604020104020204" pitchFamily="34" charset="0"/>
              </a:rPr>
              <a:t>The NASA Johnson Space Center is marked with a circle, pop-up label based on it’s exact latitudinal and longitudinal coordinates</a:t>
            </a:r>
          </a:p>
          <a:p>
            <a:pPr lvl="1">
              <a:lnSpc>
                <a:spcPct val="100000"/>
              </a:lnSpc>
              <a:spcBef>
                <a:spcPts val="1400"/>
              </a:spcBef>
            </a:pPr>
            <a:r>
              <a:rPr lang="en-US" dirty="0">
                <a:solidFill>
                  <a:schemeClr val="accent3">
                    <a:lumMod val="25000"/>
                  </a:schemeClr>
                </a:solidFill>
                <a:latin typeface="Abadi" panose="020B0604020104020204" pitchFamily="34" charset="0"/>
              </a:rPr>
              <a:t>All launch sites are marked with a circle, pop-up label based on their exact latitudinal and longitudinal coordinates</a:t>
            </a:r>
          </a:p>
          <a:p>
            <a:pPr>
              <a:lnSpc>
                <a:spcPct val="100000"/>
              </a:lnSpc>
              <a:spcBef>
                <a:spcPts val="1400"/>
              </a:spcBef>
            </a:pPr>
            <a:r>
              <a:rPr lang="en-US" dirty="0">
                <a:solidFill>
                  <a:schemeClr val="accent3">
                    <a:lumMod val="25000"/>
                  </a:schemeClr>
                </a:solidFill>
                <a:latin typeface="Abadi" panose="020B0604020104020204" pitchFamily="34" charset="0"/>
              </a:rPr>
              <a:t>Colored Markes of the launch outcomes for each site</a:t>
            </a:r>
          </a:p>
          <a:p>
            <a:pPr lvl="1">
              <a:lnSpc>
                <a:spcPct val="100000"/>
              </a:lnSpc>
              <a:spcBef>
                <a:spcPts val="1400"/>
              </a:spcBef>
            </a:pPr>
            <a:r>
              <a:rPr lang="en-US" dirty="0">
                <a:solidFill>
                  <a:schemeClr val="accent3">
                    <a:lumMod val="25000"/>
                  </a:schemeClr>
                </a:solidFill>
                <a:latin typeface="Abadi" panose="020B0604020104020204" pitchFamily="34" charset="0"/>
              </a:rPr>
              <a:t>Added colors to markers to indicate success (green) or failure (red) using Marker Cluster to identify which launch sites have the highest success rates</a:t>
            </a:r>
          </a:p>
          <a:p>
            <a:pPr>
              <a:lnSpc>
                <a:spcPct val="100000"/>
              </a:lnSpc>
              <a:spcBef>
                <a:spcPts val="1400"/>
              </a:spcBef>
            </a:pPr>
            <a:r>
              <a:rPr lang="en-US" dirty="0"/>
              <a:t>Approximate instances between sites</a:t>
            </a:r>
          </a:p>
          <a:p>
            <a:pPr lvl="1">
              <a:lnSpc>
                <a:spcPct val="100000"/>
              </a:lnSpc>
              <a:spcBef>
                <a:spcPts val="1400"/>
              </a:spcBef>
            </a:pPr>
            <a:r>
              <a:rPr lang="en-US" dirty="0"/>
              <a:t>Added colored lines to show distances between the launch sites and geographical indicators (coastline), transportation routes (railway, highway), and urban centers (the closest city) </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396F43F-D979-834C-5351-DFF3FE94BF25}"/>
              </a:ext>
            </a:extLst>
          </p:cNvPr>
          <p:cNvSpPr txBox="1"/>
          <p:nvPr/>
        </p:nvSpPr>
        <p:spPr>
          <a:xfrm>
            <a:off x="8573786" y="262276"/>
            <a:ext cx="3025172" cy="646331"/>
          </a:xfrm>
          <a:prstGeom prst="rect">
            <a:avLst/>
          </a:prstGeom>
          <a:noFill/>
        </p:spPr>
        <p:txBody>
          <a:bodyPr wrap="square" rtlCol="0">
            <a:spAutoFit/>
          </a:bodyPr>
          <a:lstStyle/>
          <a:p>
            <a:r>
              <a:rPr lang="en-US" dirty="0"/>
              <a:t>Link to GitHub: </a:t>
            </a:r>
            <a:r>
              <a:rPr lang="en-US" dirty="0">
                <a:hlinkClick r:id="rId3"/>
              </a:rPr>
              <a:t>Interactive Visual Analytics with Folium</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Sites Drop-down List:</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drop-down list to enable launch site selection</a:t>
            </a:r>
          </a:p>
          <a:p>
            <a:pPr>
              <a:lnSpc>
                <a:spcPct val="100000"/>
              </a:lnSpc>
              <a:spcBef>
                <a:spcPts val="1400"/>
              </a:spcBef>
            </a:pPr>
            <a:r>
              <a:rPr lang="en-US" sz="2200" dirty="0">
                <a:solidFill>
                  <a:schemeClr val="accent3">
                    <a:lumMod val="25000"/>
                  </a:schemeClr>
                </a:solidFill>
                <a:latin typeface="Abadi" panose="020B0604020104020204" pitchFamily="34" charset="0"/>
              </a:rPr>
              <a:t>Pie Chart of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to show the total successful launches count for all sites and the Success vs. Failure counts for the site (if a specific Launch Site was selected)</a:t>
            </a:r>
          </a:p>
          <a:p>
            <a:pPr>
              <a:lnSpc>
                <a:spcPct val="100000"/>
              </a:lnSpc>
              <a:spcBef>
                <a:spcPts val="1400"/>
              </a:spcBef>
            </a:pPr>
            <a:r>
              <a:rPr lang="en-US" sz="2200" dirty="0">
                <a:solidFill>
                  <a:schemeClr val="accent3">
                    <a:lumMod val="25000"/>
                  </a:schemeClr>
                </a:solidFill>
                <a:latin typeface="Abadi" panose="020B0604020104020204" pitchFamily="34" charset="0"/>
              </a:rPr>
              <a:t>Slider of Payload Mass Range:</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slider to select Payload range</a:t>
            </a:r>
          </a:p>
          <a:p>
            <a:pPr>
              <a:lnSpc>
                <a:spcPct val="100000"/>
              </a:lnSpc>
              <a:spcBef>
                <a:spcPts val="1400"/>
              </a:spcBef>
            </a:pPr>
            <a:r>
              <a:rPr lang="en-US" sz="2200" dirty="0">
                <a:solidFill>
                  <a:schemeClr val="accent3">
                    <a:lumMod val="25000"/>
                  </a:schemeClr>
                </a:solidFill>
                <a:latin typeface="Abadi" panose="020B0604020104020204" pitchFamily="34" charset="0"/>
              </a:rPr>
              <a:t>Scatter Chart of Payload Mass vs. Success Rate for different Booster Versions:</a:t>
            </a:r>
          </a:p>
          <a:p>
            <a:pPr lvl="1"/>
            <a:r>
              <a:rPr lang="en-US" dirty="0"/>
              <a:t>Added a scatter chart to show the correlation between Payload and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2A47654A-2558-3405-7EEF-82324CC6845B}"/>
              </a:ext>
            </a:extLst>
          </p:cNvPr>
          <p:cNvSpPr txBox="1"/>
          <p:nvPr/>
        </p:nvSpPr>
        <p:spPr>
          <a:xfrm>
            <a:off x="8473440" y="443842"/>
            <a:ext cx="3332480" cy="369332"/>
          </a:xfrm>
          <a:prstGeom prst="rect">
            <a:avLst/>
          </a:prstGeom>
          <a:noFill/>
        </p:spPr>
        <p:txBody>
          <a:bodyPr wrap="square" rtlCol="0">
            <a:spAutoFit/>
          </a:bodyPr>
          <a:lstStyle/>
          <a:p>
            <a:r>
              <a:rPr lang="en-US" dirty="0"/>
              <a:t>Link to GitHub: </a:t>
            </a:r>
            <a:r>
              <a:rPr lang="en-US" dirty="0">
                <a:hlinkClick r:id="rId3"/>
              </a:rPr>
              <a:t>SpaceX Dash App</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C64F421E-5AC4-516E-F2CC-B6D0CD836F0F}"/>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2438874-B5B3-B460-401A-5D354F1C2C7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28B3B676-1BA5-D946-FD11-E461C7EA011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BDF7EFFE-2EA1-5AD8-B2E0-3432A4556EE4}"/>
              </a:ext>
            </a:extLst>
          </p:cNvPr>
          <p:cNvSpPr txBox="1"/>
          <p:nvPr/>
        </p:nvSpPr>
        <p:spPr>
          <a:xfrm>
            <a:off x="421640" y="1588700"/>
            <a:ext cx="1717040" cy="1477328"/>
          </a:xfrm>
          <a:prstGeom prst="rect">
            <a:avLst/>
          </a:prstGeom>
          <a:noFill/>
          <a:ln>
            <a:solidFill>
              <a:schemeClr val="tx1"/>
            </a:solidFill>
          </a:ln>
        </p:spPr>
        <p:txBody>
          <a:bodyPr wrap="square" rtlCol="0">
            <a:spAutoFit/>
          </a:bodyPr>
          <a:lstStyle/>
          <a:p>
            <a:r>
              <a:rPr lang="en-US" dirty="0"/>
              <a:t>Creating a NumPy array from the column “Class” in data</a:t>
            </a:r>
          </a:p>
        </p:txBody>
      </p:sp>
      <p:sp>
        <p:nvSpPr>
          <p:cNvPr id="7" name="TextBox 6">
            <a:extLst>
              <a:ext uri="{FF2B5EF4-FFF2-40B4-BE49-F238E27FC236}">
                <a16:creationId xmlns:a16="http://schemas.microsoft.com/office/drawing/2014/main" id="{84B7C0B0-1ECE-6DAF-8112-F50861104638}"/>
              </a:ext>
            </a:extLst>
          </p:cNvPr>
          <p:cNvSpPr txBox="1"/>
          <p:nvPr/>
        </p:nvSpPr>
        <p:spPr>
          <a:xfrm>
            <a:off x="3004852" y="1597235"/>
            <a:ext cx="2453640" cy="1477328"/>
          </a:xfrm>
          <a:prstGeom prst="rect">
            <a:avLst/>
          </a:prstGeom>
          <a:noFill/>
          <a:ln>
            <a:solidFill>
              <a:schemeClr val="tx1"/>
            </a:solidFill>
          </a:ln>
        </p:spPr>
        <p:txBody>
          <a:bodyPr wrap="square" rtlCol="0">
            <a:spAutoFit/>
          </a:bodyPr>
          <a:lstStyle/>
          <a:p>
            <a:r>
              <a:rPr lang="en-US" dirty="0"/>
              <a:t>Standardizing the data with “</a:t>
            </a:r>
            <a:r>
              <a:rPr lang="en-US" dirty="0" err="1"/>
              <a:t>StandardScaler</a:t>
            </a:r>
            <a:r>
              <a:rPr lang="en-US" dirty="0"/>
              <a:t>” then fitting and transforming it accordingly</a:t>
            </a:r>
          </a:p>
        </p:txBody>
      </p:sp>
      <p:sp>
        <p:nvSpPr>
          <p:cNvPr id="8" name="TextBox 7">
            <a:extLst>
              <a:ext uri="{FF2B5EF4-FFF2-40B4-BE49-F238E27FC236}">
                <a16:creationId xmlns:a16="http://schemas.microsoft.com/office/drawing/2014/main" id="{1BFB1C22-C930-791B-CF6D-320670ED8F4B}"/>
              </a:ext>
            </a:extLst>
          </p:cNvPr>
          <p:cNvSpPr txBox="1"/>
          <p:nvPr/>
        </p:nvSpPr>
        <p:spPr>
          <a:xfrm>
            <a:off x="6629432" y="1554421"/>
            <a:ext cx="2092992" cy="1477328"/>
          </a:xfrm>
          <a:prstGeom prst="rect">
            <a:avLst/>
          </a:prstGeom>
          <a:noFill/>
          <a:ln>
            <a:solidFill>
              <a:schemeClr val="tx1"/>
            </a:solidFill>
          </a:ln>
        </p:spPr>
        <p:txBody>
          <a:bodyPr wrap="square" rtlCol="0">
            <a:spAutoFit/>
          </a:bodyPr>
          <a:lstStyle/>
          <a:p>
            <a:r>
              <a:rPr lang="en-US" dirty="0"/>
              <a:t>Splitting the data into training and testing sets with “</a:t>
            </a:r>
            <a:r>
              <a:rPr lang="en-US" dirty="0" err="1"/>
              <a:t>train_test_split</a:t>
            </a:r>
            <a:r>
              <a:rPr lang="en-US" dirty="0"/>
              <a:t>” function</a:t>
            </a:r>
          </a:p>
        </p:txBody>
      </p:sp>
      <p:sp>
        <p:nvSpPr>
          <p:cNvPr id="9" name="TextBox 8">
            <a:extLst>
              <a:ext uri="{FF2B5EF4-FFF2-40B4-BE49-F238E27FC236}">
                <a16:creationId xmlns:a16="http://schemas.microsoft.com/office/drawing/2014/main" id="{2B78AFB4-B785-8BDF-B388-353E8801B84C}"/>
              </a:ext>
            </a:extLst>
          </p:cNvPr>
          <p:cNvSpPr txBox="1"/>
          <p:nvPr/>
        </p:nvSpPr>
        <p:spPr>
          <a:xfrm>
            <a:off x="9949244" y="1484823"/>
            <a:ext cx="1717040" cy="1754326"/>
          </a:xfrm>
          <a:prstGeom prst="rect">
            <a:avLst/>
          </a:prstGeom>
          <a:noFill/>
          <a:ln>
            <a:solidFill>
              <a:schemeClr val="tx1"/>
            </a:solidFill>
          </a:ln>
        </p:spPr>
        <p:txBody>
          <a:bodyPr wrap="square" rtlCol="0">
            <a:spAutoFit/>
          </a:bodyPr>
          <a:lstStyle/>
          <a:p>
            <a:r>
              <a:rPr lang="en-US" dirty="0"/>
              <a:t>Creating a </a:t>
            </a:r>
            <a:r>
              <a:rPr lang="en-US" dirty="0" err="1"/>
              <a:t>GridSearchCV</a:t>
            </a:r>
            <a:r>
              <a:rPr lang="en-US" dirty="0"/>
              <a:t> object with cv=10 to find the best parameters</a:t>
            </a:r>
          </a:p>
        </p:txBody>
      </p:sp>
      <p:sp>
        <p:nvSpPr>
          <p:cNvPr id="10" name="TextBox 9">
            <a:extLst>
              <a:ext uri="{FF2B5EF4-FFF2-40B4-BE49-F238E27FC236}">
                <a16:creationId xmlns:a16="http://schemas.microsoft.com/office/drawing/2014/main" id="{3CAE9AEC-F96C-3537-5B86-62E5C81DE7E2}"/>
              </a:ext>
            </a:extLst>
          </p:cNvPr>
          <p:cNvSpPr txBox="1"/>
          <p:nvPr/>
        </p:nvSpPr>
        <p:spPr>
          <a:xfrm>
            <a:off x="513080" y="4083963"/>
            <a:ext cx="1717040" cy="1754326"/>
          </a:xfrm>
          <a:prstGeom prst="rect">
            <a:avLst/>
          </a:prstGeom>
          <a:noFill/>
          <a:ln>
            <a:solidFill>
              <a:schemeClr val="tx1"/>
            </a:solidFill>
          </a:ln>
        </p:spPr>
        <p:txBody>
          <a:bodyPr wrap="square" rtlCol="0">
            <a:spAutoFit/>
          </a:bodyPr>
          <a:lstStyle/>
          <a:p>
            <a:r>
              <a:rPr lang="en-US" dirty="0"/>
              <a:t>Applying </a:t>
            </a:r>
            <a:r>
              <a:rPr lang="en-US" dirty="0" err="1"/>
              <a:t>GridSearchCV</a:t>
            </a:r>
            <a:r>
              <a:rPr lang="en-US" dirty="0"/>
              <a:t> on </a:t>
            </a:r>
            <a:r>
              <a:rPr lang="en-US" dirty="0" err="1"/>
              <a:t>LogReg</a:t>
            </a:r>
            <a:r>
              <a:rPr lang="en-US" dirty="0"/>
              <a:t>, SVM, </a:t>
            </a:r>
            <a:r>
              <a:rPr lang="en-US" dirty="0" err="1"/>
              <a:t>Decsion</a:t>
            </a:r>
            <a:r>
              <a:rPr lang="en-US" dirty="0"/>
              <a:t> Tree, and KNN models</a:t>
            </a:r>
          </a:p>
        </p:txBody>
      </p:sp>
      <p:sp>
        <p:nvSpPr>
          <p:cNvPr id="11" name="TextBox 10">
            <a:extLst>
              <a:ext uri="{FF2B5EF4-FFF2-40B4-BE49-F238E27FC236}">
                <a16:creationId xmlns:a16="http://schemas.microsoft.com/office/drawing/2014/main" id="{31247CCC-6F1A-B033-9D1F-6ACB99E4A8BC}"/>
              </a:ext>
            </a:extLst>
          </p:cNvPr>
          <p:cNvSpPr txBox="1"/>
          <p:nvPr/>
        </p:nvSpPr>
        <p:spPr>
          <a:xfrm>
            <a:off x="6234430" y="4273608"/>
            <a:ext cx="1799622" cy="923330"/>
          </a:xfrm>
          <a:prstGeom prst="rect">
            <a:avLst/>
          </a:prstGeom>
          <a:noFill/>
          <a:ln>
            <a:solidFill>
              <a:schemeClr val="tx1"/>
            </a:solidFill>
          </a:ln>
        </p:spPr>
        <p:txBody>
          <a:bodyPr wrap="square" rtlCol="0">
            <a:spAutoFit/>
          </a:bodyPr>
          <a:lstStyle/>
          <a:p>
            <a:r>
              <a:rPr lang="en-US" dirty="0"/>
              <a:t>Examining the confusion matrix for all models</a:t>
            </a:r>
          </a:p>
        </p:txBody>
      </p:sp>
      <p:sp>
        <p:nvSpPr>
          <p:cNvPr id="12" name="TextBox 11">
            <a:extLst>
              <a:ext uri="{FF2B5EF4-FFF2-40B4-BE49-F238E27FC236}">
                <a16:creationId xmlns:a16="http://schemas.microsoft.com/office/drawing/2014/main" id="{A8C28F97-9683-45CD-1316-B32190A313D9}"/>
              </a:ext>
            </a:extLst>
          </p:cNvPr>
          <p:cNvSpPr txBox="1"/>
          <p:nvPr/>
        </p:nvSpPr>
        <p:spPr>
          <a:xfrm>
            <a:off x="9456452" y="4043193"/>
            <a:ext cx="1899920" cy="1754326"/>
          </a:xfrm>
          <a:prstGeom prst="rect">
            <a:avLst/>
          </a:prstGeom>
          <a:noFill/>
          <a:ln>
            <a:solidFill>
              <a:schemeClr val="tx1"/>
            </a:solidFill>
          </a:ln>
        </p:spPr>
        <p:txBody>
          <a:bodyPr wrap="square" rtlCol="0">
            <a:spAutoFit/>
          </a:bodyPr>
          <a:lstStyle/>
          <a:p>
            <a:r>
              <a:rPr lang="en-US" dirty="0"/>
              <a:t>Finding the method performs best by examining the </a:t>
            </a:r>
            <a:r>
              <a:rPr lang="en-US" dirty="0" err="1"/>
              <a:t>Jaccard_score</a:t>
            </a:r>
            <a:r>
              <a:rPr lang="en-US" dirty="0"/>
              <a:t> and F1_score metrics</a:t>
            </a:r>
          </a:p>
        </p:txBody>
      </p:sp>
      <p:cxnSp>
        <p:nvCxnSpPr>
          <p:cNvPr id="14" name="Straight Arrow Connector 13">
            <a:extLst>
              <a:ext uri="{FF2B5EF4-FFF2-40B4-BE49-F238E27FC236}">
                <a16:creationId xmlns:a16="http://schemas.microsoft.com/office/drawing/2014/main" id="{7433C72F-2E02-5F63-D6FF-2D2B75F7E1C9}"/>
              </a:ext>
            </a:extLst>
          </p:cNvPr>
          <p:cNvCxnSpPr>
            <a:cxnSpLocks/>
            <a:stCxn id="2" idx="3"/>
            <a:endCxn id="7" idx="1"/>
          </p:cNvCxnSpPr>
          <p:nvPr/>
        </p:nvCxnSpPr>
        <p:spPr>
          <a:xfrm>
            <a:off x="2138680" y="2327364"/>
            <a:ext cx="866172" cy="8535"/>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DA7CF36D-252E-661B-17F6-8BB268A86731}"/>
              </a:ext>
            </a:extLst>
          </p:cNvPr>
          <p:cNvCxnSpPr>
            <a:cxnSpLocks/>
            <a:stCxn id="7" idx="3"/>
          </p:cNvCxnSpPr>
          <p:nvPr/>
        </p:nvCxnSpPr>
        <p:spPr>
          <a:xfrm>
            <a:off x="5458492" y="2335899"/>
            <a:ext cx="1221708" cy="24984"/>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45FEE2C1-730C-CD32-7AC6-B56950510702}"/>
              </a:ext>
            </a:extLst>
          </p:cNvPr>
          <p:cNvCxnSpPr>
            <a:cxnSpLocks/>
          </p:cNvCxnSpPr>
          <p:nvPr/>
        </p:nvCxnSpPr>
        <p:spPr>
          <a:xfrm flipV="1">
            <a:off x="8714772" y="2293085"/>
            <a:ext cx="1173480" cy="2"/>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6D136146-53F3-BC0E-A79E-C07ABE7B9ED6}"/>
              </a:ext>
            </a:extLst>
          </p:cNvPr>
          <p:cNvCxnSpPr>
            <a:cxnSpLocks/>
          </p:cNvCxnSpPr>
          <p:nvPr/>
        </p:nvCxnSpPr>
        <p:spPr>
          <a:xfrm>
            <a:off x="2230120" y="4676063"/>
            <a:ext cx="79756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53CF16DA-4746-FA6D-33C5-059036EB0A86}"/>
              </a:ext>
            </a:extLst>
          </p:cNvPr>
          <p:cNvCxnSpPr>
            <a:cxnSpLocks/>
          </p:cNvCxnSpPr>
          <p:nvPr/>
        </p:nvCxnSpPr>
        <p:spPr>
          <a:xfrm>
            <a:off x="8034052" y="4709006"/>
            <a:ext cx="142240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26AF9A13-A8F5-5E7D-B7A3-7D7E3FEEC219}"/>
              </a:ext>
            </a:extLst>
          </p:cNvPr>
          <p:cNvCxnSpPr>
            <a:cxnSpLocks/>
            <a:stCxn id="9" idx="2"/>
            <a:endCxn id="10" idx="0"/>
          </p:cNvCxnSpPr>
          <p:nvPr/>
        </p:nvCxnSpPr>
        <p:spPr>
          <a:xfrm rot="5400000">
            <a:off x="5667275" y="-1056526"/>
            <a:ext cx="844814" cy="9436164"/>
          </a:xfrm>
          <a:prstGeom prst="bentConnector3">
            <a:avLst>
              <a:gd name="adj1" fmla="val 50000"/>
            </a:avLst>
          </a:prstGeom>
          <a:ln w="38100">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8DFD0FDE-1A29-14AF-2B2F-34BD09A45157}"/>
              </a:ext>
            </a:extLst>
          </p:cNvPr>
          <p:cNvSpPr txBox="1"/>
          <p:nvPr/>
        </p:nvSpPr>
        <p:spPr>
          <a:xfrm>
            <a:off x="3708400" y="5756748"/>
            <a:ext cx="4470400" cy="369332"/>
          </a:xfrm>
          <a:prstGeom prst="rect">
            <a:avLst/>
          </a:prstGeom>
          <a:noFill/>
        </p:spPr>
        <p:txBody>
          <a:bodyPr wrap="square" rtlCol="0">
            <a:spAutoFit/>
          </a:bodyPr>
          <a:lstStyle/>
          <a:p>
            <a:r>
              <a:rPr lang="en-US" dirty="0"/>
              <a:t>Link to GitHub: </a:t>
            </a:r>
            <a:r>
              <a:rPr lang="en-US" dirty="0">
                <a:hlinkClick r:id="rId3"/>
              </a:rPr>
              <a:t>Machine Learning Prediction</a:t>
            </a:r>
            <a:endParaRPr lang="en-US" dirty="0"/>
          </a:p>
        </p:txBody>
      </p:sp>
      <p:sp>
        <p:nvSpPr>
          <p:cNvPr id="49" name="TextBox 48">
            <a:extLst>
              <a:ext uri="{FF2B5EF4-FFF2-40B4-BE49-F238E27FC236}">
                <a16:creationId xmlns:a16="http://schemas.microsoft.com/office/drawing/2014/main" id="{15102376-96B9-DE0A-5D71-5D9E34BE8B02}"/>
              </a:ext>
            </a:extLst>
          </p:cNvPr>
          <p:cNvSpPr txBox="1"/>
          <p:nvPr/>
        </p:nvSpPr>
        <p:spPr>
          <a:xfrm>
            <a:off x="3027680" y="4079866"/>
            <a:ext cx="1910080" cy="1477328"/>
          </a:xfrm>
          <a:prstGeom prst="rect">
            <a:avLst/>
          </a:prstGeom>
          <a:noFill/>
          <a:ln>
            <a:solidFill>
              <a:schemeClr val="tx1"/>
            </a:solidFill>
          </a:ln>
        </p:spPr>
        <p:txBody>
          <a:bodyPr wrap="square" rtlCol="0">
            <a:spAutoFit/>
          </a:bodyPr>
          <a:lstStyle/>
          <a:p>
            <a:r>
              <a:rPr lang="en-US" dirty="0"/>
              <a:t>Calculating the accuracy on the test data using the method .score() for all models</a:t>
            </a:r>
          </a:p>
        </p:txBody>
      </p:sp>
      <p:cxnSp>
        <p:nvCxnSpPr>
          <p:cNvPr id="53" name="Straight Arrow Connector 52">
            <a:extLst>
              <a:ext uri="{FF2B5EF4-FFF2-40B4-BE49-F238E27FC236}">
                <a16:creationId xmlns:a16="http://schemas.microsoft.com/office/drawing/2014/main" id="{64A0843F-EF4D-10EC-58A2-A7945E526125}"/>
              </a:ext>
            </a:extLst>
          </p:cNvPr>
          <p:cNvCxnSpPr>
            <a:cxnSpLocks/>
          </p:cNvCxnSpPr>
          <p:nvPr/>
        </p:nvCxnSpPr>
        <p:spPr>
          <a:xfrm>
            <a:off x="4965700" y="4709006"/>
            <a:ext cx="126873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80305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131382"/>
            <a:ext cx="10290707" cy="2161511"/>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The earliest flights all failed while the latest flights all succeeded</a:t>
            </a:r>
          </a:p>
          <a:p>
            <a:pPr lvl="1">
              <a:lnSpc>
                <a:spcPct val="100000"/>
              </a:lnSpc>
              <a:spcBef>
                <a:spcPts val="1400"/>
              </a:spcBef>
            </a:pPr>
            <a:r>
              <a:rPr lang="en-US" sz="2000" dirty="0">
                <a:solidFill>
                  <a:schemeClr val="accent3">
                    <a:lumMod val="25000"/>
                  </a:schemeClr>
                </a:solidFill>
                <a:latin typeface="Abadi" panose="020B0604020104020204" pitchFamily="34" charset="0"/>
              </a:rPr>
              <a:t>The CCAFS SLC 40 launch site has about a half of all launches.</a:t>
            </a:r>
          </a:p>
          <a:p>
            <a:pPr lvl="1">
              <a:lnSpc>
                <a:spcPct val="100000"/>
              </a:lnSpc>
              <a:spcBef>
                <a:spcPts val="1400"/>
              </a:spcBef>
            </a:pPr>
            <a:r>
              <a:rPr lang="en-US" sz="2000" dirty="0">
                <a:solidFill>
                  <a:schemeClr val="accent3">
                    <a:lumMod val="25000"/>
                  </a:schemeClr>
                </a:solidFill>
                <a:latin typeface="Abadi" panose="020B0604020104020204" pitchFamily="34" charset="0"/>
              </a:rPr>
              <a:t>VAFB SLC 4E and KSC LC 39A have higher success rates</a:t>
            </a:r>
          </a:p>
          <a:p>
            <a:pPr lvl="1">
              <a:lnSpc>
                <a:spcPct val="100000"/>
              </a:lnSpc>
              <a:spcBef>
                <a:spcPts val="1400"/>
              </a:spcBef>
            </a:pPr>
            <a:r>
              <a:rPr lang="en-US" sz="2000" dirty="0">
                <a:solidFill>
                  <a:schemeClr val="accent3">
                    <a:lumMod val="25000"/>
                  </a:schemeClr>
                </a:solidFill>
                <a:latin typeface="Abadi" panose="020B0604020104020204" pitchFamily="34" charset="0"/>
              </a:rPr>
              <a:t>It can be assumed that each new launch has a higher rate of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20102C84-2A76-BC78-081D-9A77FC68C62A}"/>
              </a:ext>
            </a:extLst>
          </p:cNvPr>
          <p:cNvPicPr>
            <a:picLocks noChangeAspect="1"/>
          </p:cNvPicPr>
          <p:nvPr/>
        </p:nvPicPr>
        <p:blipFill>
          <a:blip r:embed="rId3"/>
          <a:stretch>
            <a:fillRect/>
          </a:stretch>
        </p:blipFill>
        <p:spPr>
          <a:xfrm>
            <a:off x="864971" y="1645862"/>
            <a:ext cx="10686801" cy="216151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210050"/>
            <a:ext cx="11098139" cy="1815523"/>
          </a:xfrm>
          <a:prstGeom prst="rect">
            <a:avLst/>
          </a:prstGeom>
        </p:spPr>
        <p:txBody>
          <a:bodyPr>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For every launch site the higher the payload mass, the higher the success rate.</a:t>
            </a:r>
          </a:p>
          <a:p>
            <a:pPr lvl="1">
              <a:lnSpc>
                <a:spcPct val="100000"/>
              </a:lnSpc>
              <a:spcBef>
                <a:spcPts val="1400"/>
              </a:spcBef>
            </a:pPr>
            <a:r>
              <a:rPr lang="en-US" sz="2000" dirty="0">
                <a:solidFill>
                  <a:schemeClr val="accent3">
                    <a:lumMod val="25000"/>
                  </a:schemeClr>
                </a:solidFill>
                <a:latin typeface="Abadi" panose="020B0604020104020204" pitchFamily="34" charset="0"/>
              </a:rPr>
              <a:t>Most of the launches with payload mass over 7000 kg were successful.</a:t>
            </a:r>
          </a:p>
          <a:p>
            <a:pPr lvl="1">
              <a:lnSpc>
                <a:spcPct val="100000"/>
              </a:lnSpc>
              <a:spcBef>
                <a:spcPts val="1400"/>
              </a:spcBef>
            </a:pPr>
            <a:r>
              <a:rPr lang="en-US" sz="2000" dirty="0">
                <a:solidFill>
                  <a:schemeClr val="accent3">
                    <a:lumMod val="25000"/>
                  </a:schemeClr>
                </a:solidFill>
                <a:latin typeface="Abadi" panose="020B0604020104020204" pitchFamily="34" charset="0"/>
              </a:rPr>
              <a:t>KSC LC 39A has a 100% success rate for payload mass under 5500 kg too</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A7C880FB-C973-136B-0123-0A37172C3C5A}"/>
              </a:ext>
            </a:extLst>
          </p:cNvPr>
          <p:cNvPicPr>
            <a:picLocks noChangeAspect="1"/>
          </p:cNvPicPr>
          <p:nvPr/>
        </p:nvPicPr>
        <p:blipFill>
          <a:blip r:embed="rId3"/>
          <a:stretch>
            <a:fillRect/>
          </a:stretch>
        </p:blipFill>
        <p:spPr>
          <a:xfrm>
            <a:off x="770011" y="1788720"/>
            <a:ext cx="10812031" cy="215753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88A4B1A4-E0A5-F251-9131-8551CC5DAFA6}"/>
              </a:ext>
            </a:extLst>
          </p:cNvPr>
          <p:cNvSpPr txBox="1">
            <a:spLocks/>
          </p:cNvSpPr>
          <p:nvPr/>
        </p:nvSpPr>
        <p:spPr>
          <a:xfrm>
            <a:off x="770011" y="1657350"/>
            <a:ext cx="4906890" cy="43682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600" dirty="0">
                <a:solidFill>
                  <a:schemeClr val="accent3">
                    <a:lumMod val="25000"/>
                  </a:schemeClr>
                </a:solidFill>
                <a:latin typeface="Abadi" panose="020B0604020104020204" pitchFamily="34" charset="0"/>
              </a:rPr>
              <a:t>Orbits with 100% success rate:</a:t>
            </a:r>
          </a:p>
          <a:p>
            <a:pPr lvl="2">
              <a:lnSpc>
                <a:spcPct val="100000"/>
              </a:lnSpc>
              <a:spcBef>
                <a:spcPts val="1400"/>
              </a:spcBef>
            </a:pPr>
            <a:r>
              <a:rPr lang="en-US" sz="1600" dirty="0">
                <a:solidFill>
                  <a:schemeClr val="accent3">
                    <a:lumMod val="25000"/>
                  </a:schemeClr>
                </a:solidFill>
                <a:latin typeface="Abadi" panose="020B0604020104020204" pitchFamily="34" charset="0"/>
              </a:rPr>
              <a:t>ES-L1, GEO, HEO, SSO</a:t>
            </a:r>
          </a:p>
          <a:p>
            <a:pPr lvl="1">
              <a:lnSpc>
                <a:spcPct val="100000"/>
              </a:lnSpc>
              <a:spcBef>
                <a:spcPts val="1400"/>
              </a:spcBef>
            </a:pPr>
            <a:r>
              <a:rPr lang="en-US" dirty="0">
                <a:solidFill>
                  <a:schemeClr val="accent3">
                    <a:lumMod val="25000"/>
                  </a:schemeClr>
                </a:solidFill>
                <a:latin typeface="Abadi" panose="020B0604020104020204" pitchFamily="34" charset="0"/>
              </a:rPr>
              <a:t>Orbits with 0% success rate:</a:t>
            </a:r>
          </a:p>
          <a:p>
            <a:pPr lvl="2">
              <a:lnSpc>
                <a:spcPct val="100000"/>
              </a:lnSpc>
              <a:spcBef>
                <a:spcPts val="1400"/>
              </a:spcBef>
            </a:pPr>
            <a:r>
              <a:rPr lang="en-US" sz="1600" dirty="0">
                <a:solidFill>
                  <a:schemeClr val="accent3">
                    <a:lumMod val="25000"/>
                  </a:schemeClr>
                </a:solidFill>
                <a:latin typeface="Abadi" panose="020B0604020104020204" pitchFamily="34" charset="0"/>
              </a:rPr>
              <a:t>SO</a:t>
            </a:r>
          </a:p>
          <a:p>
            <a:pPr lvl="1">
              <a:lnSpc>
                <a:spcPct val="100000"/>
              </a:lnSpc>
              <a:spcBef>
                <a:spcPts val="1400"/>
              </a:spcBef>
            </a:pPr>
            <a:r>
              <a:rPr lang="en-US" dirty="0">
                <a:solidFill>
                  <a:schemeClr val="accent3">
                    <a:lumMod val="25000"/>
                  </a:schemeClr>
                </a:solidFill>
                <a:latin typeface="Abadi" panose="020B0604020104020204" pitchFamily="34" charset="0"/>
              </a:rPr>
              <a:t>Orbits with success rate </a:t>
            </a:r>
            <a:r>
              <a:rPr lang="en-US" sz="2000" dirty="0">
                <a:solidFill>
                  <a:schemeClr val="accent3">
                    <a:lumMod val="25000"/>
                  </a:schemeClr>
                </a:solidFill>
                <a:latin typeface="Abadi" panose="020B0604020104020204" pitchFamily="34" charset="0"/>
              </a:rPr>
              <a:t>between 50% and 85%:</a:t>
            </a:r>
          </a:p>
          <a:p>
            <a:pPr lvl="2">
              <a:lnSpc>
                <a:spcPct val="100000"/>
              </a:lnSpc>
              <a:spcBef>
                <a:spcPts val="1400"/>
              </a:spcBef>
            </a:pPr>
            <a:r>
              <a:rPr lang="en-US" sz="1600" dirty="0">
                <a:solidFill>
                  <a:schemeClr val="accent3">
                    <a:lumMod val="25000"/>
                  </a:schemeClr>
                </a:solidFill>
                <a:latin typeface="Abadi" panose="020B0604020104020204" pitchFamily="34" charset="0"/>
              </a:rPr>
              <a:t>GTO, ISS, LEO, MEO, PO</a:t>
            </a:r>
          </a:p>
        </p:txBody>
      </p:sp>
      <p:pic>
        <p:nvPicPr>
          <p:cNvPr id="7" name="Picture 6">
            <a:extLst>
              <a:ext uri="{FF2B5EF4-FFF2-40B4-BE49-F238E27FC236}">
                <a16:creationId xmlns:a16="http://schemas.microsoft.com/office/drawing/2014/main" id="{638D06AE-FAF0-1987-6455-1484EC6130E9}"/>
              </a:ext>
            </a:extLst>
          </p:cNvPr>
          <p:cNvPicPr>
            <a:picLocks noChangeAspect="1"/>
          </p:cNvPicPr>
          <p:nvPr/>
        </p:nvPicPr>
        <p:blipFill>
          <a:blip r:embed="rId3"/>
          <a:stretch>
            <a:fillRect/>
          </a:stretch>
        </p:blipFill>
        <p:spPr>
          <a:xfrm>
            <a:off x="5829301" y="1509466"/>
            <a:ext cx="4906890" cy="463220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B0B9BB44-C5D4-1DD3-6559-FCD6F753EEB9}"/>
              </a:ext>
            </a:extLst>
          </p:cNvPr>
          <p:cNvSpPr txBox="1">
            <a:spLocks/>
          </p:cNvSpPr>
          <p:nvPr/>
        </p:nvSpPr>
        <p:spPr>
          <a:xfrm>
            <a:off x="770010" y="4210050"/>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In the LEO orbit the Success appears related to the number of flights; on the other hand, there seems to be no relationship between flight number when in GTO orbit</a:t>
            </a:r>
          </a:p>
        </p:txBody>
      </p:sp>
      <p:pic>
        <p:nvPicPr>
          <p:cNvPr id="7" name="Picture 6">
            <a:extLst>
              <a:ext uri="{FF2B5EF4-FFF2-40B4-BE49-F238E27FC236}">
                <a16:creationId xmlns:a16="http://schemas.microsoft.com/office/drawing/2014/main" id="{ED737BFC-BCAD-B22A-3494-B63F891C07C5}"/>
              </a:ext>
            </a:extLst>
          </p:cNvPr>
          <p:cNvPicPr>
            <a:picLocks noChangeAspect="1"/>
          </p:cNvPicPr>
          <p:nvPr/>
        </p:nvPicPr>
        <p:blipFill>
          <a:blip r:embed="rId3"/>
          <a:stretch>
            <a:fillRect/>
          </a:stretch>
        </p:blipFill>
        <p:spPr>
          <a:xfrm>
            <a:off x="259764" y="1623868"/>
            <a:ext cx="11712558" cy="230802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69CDE0C8-7806-FC66-0314-402845710177}"/>
              </a:ext>
            </a:extLst>
          </p:cNvPr>
          <p:cNvSpPr txBox="1">
            <a:spLocks/>
          </p:cNvSpPr>
          <p:nvPr/>
        </p:nvSpPr>
        <p:spPr>
          <a:xfrm>
            <a:off x="734028" y="4541927"/>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Heavy payloads have a negative influence on GTO orbits and positive on GTO and Polar LEO (ISS) orbits</a:t>
            </a:r>
          </a:p>
        </p:txBody>
      </p:sp>
      <p:pic>
        <p:nvPicPr>
          <p:cNvPr id="7" name="Picture 6">
            <a:extLst>
              <a:ext uri="{FF2B5EF4-FFF2-40B4-BE49-F238E27FC236}">
                <a16:creationId xmlns:a16="http://schemas.microsoft.com/office/drawing/2014/main" id="{1545054F-4C89-43F0-6CD1-C3DE85CABE37}"/>
              </a:ext>
            </a:extLst>
          </p:cNvPr>
          <p:cNvPicPr>
            <a:picLocks noChangeAspect="1"/>
          </p:cNvPicPr>
          <p:nvPr/>
        </p:nvPicPr>
        <p:blipFill>
          <a:blip r:embed="rId3"/>
          <a:stretch>
            <a:fillRect/>
          </a:stretch>
        </p:blipFill>
        <p:spPr>
          <a:xfrm>
            <a:off x="219075" y="1649966"/>
            <a:ext cx="11753850" cy="232683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6DF8AEC-6524-7170-191E-E677598EC751}"/>
              </a:ext>
            </a:extLst>
          </p:cNvPr>
          <p:cNvPicPr>
            <a:picLocks noChangeAspect="1"/>
          </p:cNvPicPr>
          <p:nvPr/>
        </p:nvPicPr>
        <p:blipFill>
          <a:blip r:embed="rId3"/>
          <a:stretch>
            <a:fillRect/>
          </a:stretch>
        </p:blipFill>
        <p:spPr>
          <a:xfrm>
            <a:off x="4955899" y="1504350"/>
            <a:ext cx="6329712" cy="452122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89351B76-8142-432B-7E00-1BFB4DDD225C}"/>
              </a:ext>
            </a:extLst>
          </p:cNvPr>
          <p:cNvSpPr txBox="1">
            <a:spLocks/>
          </p:cNvSpPr>
          <p:nvPr/>
        </p:nvSpPr>
        <p:spPr>
          <a:xfrm>
            <a:off x="734028" y="4410869"/>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Displaying the names of unique launch sites in the space mission </a:t>
            </a:r>
          </a:p>
        </p:txBody>
      </p:sp>
      <p:pic>
        <p:nvPicPr>
          <p:cNvPr id="7" name="Picture 6">
            <a:extLst>
              <a:ext uri="{FF2B5EF4-FFF2-40B4-BE49-F238E27FC236}">
                <a16:creationId xmlns:a16="http://schemas.microsoft.com/office/drawing/2014/main" id="{5ACF59BC-60F3-B5F1-D575-4347EDE7A385}"/>
              </a:ext>
            </a:extLst>
          </p:cNvPr>
          <p:cNvPicPr>
            <a:picLocks noChangeAspect="1"/>
          </p:cNvPicPr>
          <p:nvPr/>
        </p:nvPicPr>
        <p:blipFill>
          <a:blip r:embed="rId3"/>
          <a:stretch>
            <a:fillRect/>
          </a:stretch>
        </p:blipFill>
        <p:spPr>
          <a:xfrm>
            <a:off x="870588" y="1756450"/>
            <a:ext cx="10961579" cy="222499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445C009-F4C6-C4A6-0135-000680942302}"/>
              </a:ext>
            </a:extLst>
          </p:cNvPr>
          <p:cNvPicPr>
            <a:picLocks noChangeAspect="1"/>
          </p:cNvPicPr>
          <p:nvPr/>
        </p:nvPicPr>
        <p:blipFill>
          <a:blip r:embed="rId3"/>
          <a:stretch>
            <a:fillRect/>
          </a:stretch>
        </p:blipFill>
        <p:spPr>
          <a:xfrm>
            <a:off x="307917" y="1430599"/>
            <a:ext cx="11576165" cy="3684513"/>
          </a:xfrm>
          <a:prstGeom prst="rect">
            <a:avLst/>
          </a:prstGeom>
        </p:spPr>
      </p:pic>
      <p:sp>
        <p:nvSpPr>
          <p:cNvPr id="7" name="Content Placeholder 2">
            <a:extLst>
              <a:ext uri="{FF2B5EF4-FFF2-40B4-BE49-F238E27FC236}">
                <a16:creationId xmlns:a16="http://schemas.microsoft.com/office/drawing/2014/main" id="{128DB831-FCF0-20B6-3466-AB77D7149D16}"/>
              </a:ext>
            </a:extLst>
          </p:cNvPr>
          <p:cNvSpPr txBox="1">
            <a:spLocks/>
          </p:cNvSpPr>
          <p:nvPr/>
        </p:nvSpPr>
        <p:spPr>
          <a:xfrm>
            <a:off x="546929" y="5318630"/>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Displaying 5 records where launch sites begin with the string 'CCA'. </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2">
            <a:extLst>
              <a:ext uri="{FF2B5EF4-FFF2-40B4-BE49-F238E27FC236}">
                <a16:creationId xmlns:a16="http://schemas.microsoft.com/office/drawing/2014/main" id="{AEABF8EC-C7F8-F4E6-7ABF-E79E2A77C055}"/>
              </a:ext>
            </a:extLst>
          </p:cNvPr>
          <p:cNvSpPr txBox="1">
            <a:spLocks/>
          </p:cNvSpPr>
          <p:nvPr/>
        </p:nvSpPr>
        <p:spPr>
          <a:xfrm>
            <a:off x="546930" y="4861430"/>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Displaying the total payload mass carried by boosters launched by NASA (CRS). </a:t>
            </a:r>
          </a:p>
        </p:txBody>
      </p:sp>
      <p:pic>
        <p:nvPicPr>
          <p:cNvPr id="7" name="Picture 6">
            <a:extLst>
              <a:ext uri="{FF2B5EF4-FFF2-40B4-BE49-F238E27FC236}">
                <a16:creationId xmlns:a16="http://schemas.microsoft.com/office/drawing/2014/main" id="{FD09EE3C-3A25-6650-B0EF-8CD62FAE3C14}"/>
              </a:ext>
            </a:extLst>
          </p:cNvPr>
          <p:cNvPicPr>
            <a:picLocks noChangeAspect="1"/>
          </p:cNvPicPr>
          <p:nvPr/>
        </p:nvPicPr>
        <p:blipFill>
          <a:blip r:embed="rId3"/>
          <a:stretch>
            <a:fillRect/>
          </a:stretch>
        </p:blipFill>
        <p:spPr>
          <a:xfrm>
            <a:off x="410006" y="1794642"/>
            <a:ext cx="11235062" cy="257268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B7116F0-545C-20EA-A2E8-E49DE8D2AAA3}"/>
              </a:ext>
            </a:extLst>
          </p:cNvPr>
          <p:cNvPicPr>
            <a:picLocks noChangeAspect="1"/>
          </p:cNvPicPr>
          <p:nvPr/>
        </p:nvPicPr>
        <p:blipFill>
          <a:blip r:embed="rId3"/>
          <a:stretch>
            <a:fillRect/>
          </a:stretch>
        </p:blipFill>
        <p:spPr>
          <a:xfrm>
            <a:off x="266700" y="1733444"/>
            <a:ext cx="11658600" cy="2667106"/>
          </a:xfrm>
          <a:prstGeom prst="rect">
            <a:avLst/>
          </a:prstGeom>
        </p:spPr>
      </p:pic>
      <p:sp>
        <p:nvSpPr>
          <p:cNvPr id="7" name="Content Placeholder 2">
            <a:extLst>
              <a:ext uri="{FF2B5EF4-FFF2-40B4-BE49-F238E27FC236}">
                <a16:creationId xmlns:a16="http://schemas.microsoft.com/office/drawing/2014/main" id="{ED3D7DD2-66A2-DAFB-613E-EC871F0EB903}"/>
              </a:ext>
            </a:extLst>
          </p:cNvPr>
          <p:cNvSpPr txBox="1">
            <a:spLocks/>
          </p:cNvSpPr>
          <p:nvPr/>
        </p:nvSpPr>
        <p:spPr>
          <a:xfrm>
            <a:off x="546930" y="4861430"/>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Displaying average payload mass carried by booster version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6AA36CDB-9664-B7A8-84F0-B7FF1BB1BAAC}"/>
              </a:ext>
            </a:extLst>
          </p:cNvPr>
          <p:cNvPicPr>
            <a:picLocks noChangeAspect="1"/>
          </p:cNvPicPr>
          <p:nvPr/>
        </p:nvPicPr>
        <p:blipFill>
          <a:blip r:embed="rId3"/>
          <a:stretch>
            <a:fillRect/>
          </a:stretch>
        </p:blipFill>
        <p:spPr>
          <a:xfrm>
            <a:off x="61619" y="1745941"/>
            <a:ext cx="12068762" cy="2349809"/>
          </a:xfrm>
          <a:prstGeom prst="rect">
            <a:avLst/>
          </a:prstGeom>
        </p:spPr>
      </p:pic>
      <p:sp>
        <p:nvSpPr>
          <p:cNvPr id="7" name="Content Placeholder 2">
            <a:extLst>
              <a:ext uri="{FF2B5EF4-FFF2-40B4-BE49-F238E27FC236}">
                <a16:creationId xmlns:a16="http://schemas.microsoft.com/office/drawing/2014/main" id="{DA54D040-7DE0-DBB5-EE15-AD80CCEFB905}"/>
              </a:ext>
            </a:extLst>
          </p:cNvPr>
          <p:cNvSpPr txBox="1">
            <a:spLocks/>
          </p:cNvSpPr>
          <p:nvPr/>
        </p:nvSpPr>
        <p:spPr>
          <a:xfrm>
            <a:off x="478741" y="4526557"/>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Listing the date when the first successful landing outcome in ground pad was achieved</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4000"/>
            <a:ext cx="10227257" cy="2367280"/>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Using Folium to build an interactive map</a:t>
            </a:r>
          </a:p>
          <a:p>
            <a:pPr lvl="1">
              <a:lnSpc>
                <a:spcPct val="100000"/>
              </a:lnSpc>
              <a:spcBef>
                <a:spcPts val="1400"/>
              </a:spcBef>
            </a:pPr>
            <a:r>
              <a:rPr lang="en-US" sz="1800" dirty="0">
                <a:solidFill>
                  <a:schemeClr val="accent3">
                    <a:lumMod val="25000"/>
                  </a:schemeClr>
                </a:solidFill>
                <a:latin typeface="Abadi" panose="020B0604020104020204" pitchFamily="34" charset="0"/>
              </a:rPr>
              <a:t>Using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to build a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Predicitve Analysis (with Classification)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Content Placeholder 2">
            <a:extLst>
              <a:ext uri="{FF2B5EF4-FFF2-40B4-BE49-F238E27FC236}">
                <a16:creationId xmlns:a16="http://schemas.microsoft.com/office/drawing/2014/main" id="{5607CA72-3FFC-36A0-E9D1-8A8C80C80B62}"/>
              </a:ext>
            </a:extLst>
          </p:cNvPr>
          <p:cNvSpPr txBox="1">
            <a:spLocks/>
          </p:cNvSpPr>
          <p:nvPr/>
        </p:nvSpPr>
        <p:spPr>
          <a:xfrm>
            <a:off x="982371" y="3891280"/>
            <a:ext cx="10227257" cy="2265680"/>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Results of 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Content Placeholder 2">
            <a:extLst>
              <a:ext uri="{FF2B5EF4-FFF2-40B4-BE49-F238E27FC236}">
                <a16:creationId xmlns:a16="http://schemas.microsoft.com/office/drawing/2014/main" id="{A62657FA-E2FC-8C00-69EF-7E9079151E4D}"/>
              </a:ext>
            </a:extLst>
          </p:cNvPr>
          <p:cNvSpPr txBox="1">
            <a:spLocks/>
          </p:cNvSpPr>
          <p:nvPr/>
        </p:nvSpPr>
        <p:spPr>
          <a:xfrm>
            <a:off x="478741" y="4526557"/>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Listing the names of the boosters which have success in drone ship and have payload mass greater than 4000 but less than 6000.</a:t>
            </a:r>
          </a:p>
        </p:txBody>
      </p:sp>
      <p:pic>
        <p:nvPicPr>
          <p:cNvPr id="6" name="Picture 5">
            <a:extLst>
              <a:ext uri="{FF2B5EF4-FFF2-40B4-BE49-F238E27FC236}">
                <a16:creationId xmlns:a16="http://schemas.microsoft.com/office/drawing/2014/main" id="{85A475A1-7DE2-70B5-1858-FAC4120F348A}"/>
              </a:ext>
            </a:extLst>
          </p:cNvPr>
          <p:cNvPicPr>
            <a:picLocks noChangeAspect="1"/>
          </p:cNvPicPr>
          <p:nvPr/>
        </p:nvPicPr>
        <p:blipFill>
          <a:blip r:embed="rId3"/>
          <a:stretch>
            <a:fillRect/>
          </a:stretch>
        </p:blipFill>
        <p:spPr>
          <a:xfrm>
            <a:off x="478741" y="1394052"/>
            <a:ext cx="10912346" cy="285409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2">
            <a:extLst>
              <a:ext uri="{FF2B5EF4-FFF2-40B4-BE49-F238E27FC236}">
                <a16:creationId xmlns:a16="http://schemas.microsoft.com/office/drawing/2014/main" id="{F6251CA0-52B6-ABFD-C9F4-35E79EB13FC6}"/>
              </a:ext>
            </a:extLst>
          </p:cNvPr>
          <p:cNvSpPr txBox="1">
            <a:spLocks/>
          </p:cNvSpPr>
          <p:nvPr/>
        </p:nvSpPr>
        <p:spPr>
          <a:xfrm>
            <a:off x="478741" y="4850407"/>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Listing the total number of successful and failure mission outcomes.</a:t>
            </a:r>
          </a:p>
        </p:txBody>
      </p:sp>
      <p:pic>
        <p:nvPicPr>
          <p:cNvPr id="7" name="Picture 6">
            <a:extLst>
              <a:ext uri="{FF2B5EF4-FFF2-40B4-BE49-F238E27FC236}">
                <a16:creationId xmlns:a16="http://schemas.microsoft.com/office/drawing/2014/main" id="{7329EE35-1498-9AD6-D015-F0E5DAF4B6FB}"/>
              </a:ext>
            </a:extLst>
          </p:cNvPr>
          <p:cNvPicPr>
            <a:picLocks noChangeAspect="1"/>
          </p:cNvPicPr>
          <p:nvPr/>
        </p:nvPicPr>
        <p:blipFill>
          <a:blip r:embed="rId3"/>
          <a:stretch>
            <a:fillRect/>
          </a:stretch>
        </p:blipFill>
        <p:spPr>
          <a:xfrm>
            <a:off x="478741" y="1587208"/>
            <a:ext cx="11388750" cy="283239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27CD5A2-2AFD-A2BF-497F-BFDAF9E73380}"/>
              </a:ext>
            </a:extLst>
          </p:cNvPr>
          <p:cNvPicPr>
            <a:picLocks noChangeAspect="1"/>
          </p:cNvPicPr>
          <p:nvPr/>
        </p:nvPicPr>
        <p:blipFill>
          <a:blip r:embed="rId3"/>
          <a:stretch>
            <a:fillRect/>
          </a:stretch>
        </p:blipFill>
        <p:spPr>
          <a:xfrm>
            <a:off x="404142" y="1414274"/>
            <a:ext cx="11053830" cy="3538726"/>
          </a:xfrm>
          <a:prstGeom prst="rect">
            <a:avLst/>
          </a:prstGeom>
        </p:spPr>
      </p:pic>
      <p:sp>
        <p:nvSpPr>
          <p:cNvPr id="7" name="Content Placeholder 2">
            <a:extLst>
              <a:ext uri="{FF2B5EF4-FFF2-40B4-BE49-F238E27FC236}">
                <a16:creationId xmlns:a16="http://schemas.microsoft.com/office/drawing/2014/main" id="{8907789A-803A-F27F-80B1-60002E325598}"/>
              </a:ext>
            </a:extLst>
          </p:cNvPr>
          <p:cNvSpPr txBox="1">
            <a:spLocks/>
          </p:cNvSpPr>
          <p:nvPr/>
        </p:nvSpPr>
        <p:spPr>
          <a:xfrm>
            <a:off x="478741" y="5117811"/>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Listing the names of the booster versions which have carried the maximum payload mass</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326A9FC6-D299-BE88-BEFD-DD4FB80006B0}"/>
              </a:ext>
            </a:extLst>
          </p:cNvPr>
          <p:cNvPicPr>
            <a:picLocks noChangeAspect="1"/>
          </p:cNvPicPr>
          <p:nvPr/>
        </p:nvPicPr>
        <p:blipFill>
          <a:blip r:embed="rId3"/>
          <a:stretch>
            <a:fillRect/>
          </a:stretch>
        </p:blipFill>
        <p:spPr>
          <a:xfrm>
            <a:off x="205141" y="1445275"/>
            <a:ext cx="11781718" cy="2745725"/>
          </a:xfrm>
          <a:prstGeom prst="rect">
            <a:avLst/>
          </a:prstGeom>
        </p:spPr>
      </p:pic>
      <p:sp>
        <p:nvSpPr>
          <p:cNvPr id="7" name="Content Placeholder 2">
            <a:extLst>
              <a:ext uri="{FF2B5EF4-FFF2-40B4-BE49-F238E27FC236}">
                <a16:creationId xmlns:a16="http://schemas.microsoft.com/office/drawing/2014/main" id="{274A19A8-0C78-4428-6760-F430A94535FA}"/>
              </a:ext>
            </a:extLst>
          </p:cNvPr>
          <p:cNvSpPr txBox="1">
            <a:spLocks/>
          </p:cNvSpPr>
          <p:nvPr/>
        </p:nvSpPr>
        <p:spPr>
          <a:xfrm>
            <a:off x="478741" y="4548576"/>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Listing the failed landing outcomes in drone ship, their booster versions and launch site names for the months in year 2015</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2">
            <a:extLst>
              <a:ext uri="{FF2B5EF4-FFF2-40B4-BE49-F238E27FC236}">
                <a16:creationId xmlns:a16="http://schemas.microsoft.com/office/drawing/2014/main" id="{6C80E13B-EB12-E7FB-198C-B7D8C341AF82}"/>
              </a:ext>
            </a:extLst>
          </p:cNvPr>
          <p:cNvSpPr txBox="1">
            <a:spLocks/>
          </p:cNvSpPr>
          <p:nvPr/>
        </p:nvSpPr>
        <p:spPr>
          <a:xfrm>
            <a:off x="546930" y="4664464"/>
            <a:ext cx="11098139" cy="181552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2000" dirty="0">
                <a:solidFill>
                  <a:schemeClr val="accent3">
                    <a:lumMod val="25000"/>
                  </a:schemeClr>
                </a:solidFill>
                <a:latin typeface="Abadi" panose="020B0604020104020204" pitchFamily="34" charset="0"/>
              </a:rPr>
              <a:t>Ranking the count of landing outcomes (such as Failure (drone ship) or Success (ground pad)) between the date 2010-06-04 and 2017-03-20 in descending order</a:t>
            </a:r>
          </a:p>
        </p:txBody>
      </p:sp>
      <p:pic>
        <p:nvPicPr>
          <p:cNvPr id="7" name="Picture 6">
            <a:extLst>
              <a:ext uri="{FF2B5EF4-FFF2-40B4-BE49-F238E27FC236}">
                <a16:creationId xmlns:a16="http://schemas.microsoft.com/office/drawing/2014/main" id="{8D3BD419-920F-2683-9405-87BE7B95C25F}"/>
              </a:ext>
            </a:extLst>
          </p:cNvPr>
          <p:cNvPicPr>
            <a:picLocks noChangeAspect="1"/>
          </p:cNvPicPr>
          <p:nvPr/>
        </p:nvPicPr>
        <p:blipFill>
          <a:blip r:embed="rId3"/>
          <a:stretch>
            <a:fillRect/>
          </a:stretch>
        </p:blipFill>
        <p:spPr>
          <a:xfrm>
            <a:off x="985079" y="1453492"/>
            <a:ext cx="10300531" cy="302325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31861" y="1690109"/>
            <a:ext cx="5764139" cy="4737101"/>
          </a:xfrm>
          <a:prstGeom prst="rect">
            <a:avLst/>
          </a:prstGeom>
        </p:spPr>
        <p:txBody>
          <a:bodyPr lIns="91440" tIns="45720" rIns="91440" bIns="45720" anchor="t">
            <a:normAutofit/>
          </a:bodyPr>
          <a:lstStyle/>
          <a:p>
            <a:r>
              <a:rPr lang="en-US" sz="2000" dirty="0"/>
              <a:t>Explanation:</a:t>
            </a:r>
          </a:p>
          <a:p>
            <a:pPr lvl="1"/>
            <a:r>
              <a:rPr lang="en-US" sz="2000" dirty="0"/>
              <a:t> Most of Launch sites are in proximity to the Equator line. The land is moving faster at the equator than any other place on the surface of the Earth. Anything on the surface of the Earth at the equator is already moving at 1670 km/hour. If a ship is launched from the equator it goes up into space, and it is also moving around the Earth at the same speed it was moving before launching. This is because of inertia. This speed will help the spacecraft keep up a good enough speed to stay in orbit.</a:t>
            </a:r>
          </a:p>
          <a:p>
            <a:pPr lvl="1"/>
            <a:r>
              <a:rPr lang="en-US" sz="2000" dirty="0"/>
              <a:t>All launch sites are in very close proximity to the coast, while launching rockets towards the ocean it </a:t>
            </a:r>
            <a:r>
              <a:rPr lang="en-US" sz="2000" dirty="0" err="1"/>
              <a:t>minimises</a:t>
            </a:r>
            <a:r>
              <a:rPr lang="en-US" sz="2000" dirty="0"/>
              <a:t> the risk of having any debris dropping or exploding near people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location markers on a global map</a:t>
            </a:r>
          </a:p>
        </p:txBody>
      </p:sp>
      <p:pic>
        <p:nvPicPr>
          <p:cNvPr id="6" name="Picture 5">
            <a:extLst>
              <a:ext uri="{FF2B5EF4-FFF2-40B4-BE49-F238E27FC236}">
                <a16:creationId xmlns:a16="http://schemas.microsoft.com/office/drawing/2014/main" id="{B074387B-A527-A23A-B4CC-B2F7822EA12D}"/>
              </a:ext>
            </a:extLst>
          </p:cNvPr>
          <p:cNvPicPr>
            <a:picLocks noChangeAspect="1"/>
          </p:cNvPicPr>
          <p:nvPr/>
        </p:nvPicPr>
        <p:blipFill>
          <a:blip r:embed="rId3"/>
          <a:stretch>
            <a:fillRect/>
          </a:stretch>
        </p:blipFill>
        <p:spPr>
          <a:xfrm>
            <a:off x="6509426" y="1690109"/>
            <a:ext cx="5160206" cy="433546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06790" cy="4351338"/>
          </a:xfrm>
          <a:prstGeom prst="rect">
            <a:avLst/>
          </a:prstGeom>
        </p:spPr>
        <p:txBody>
          <a:bodyPr lIns="91440" tIns="45720" rIns="91440" bIns="45720" anchor="t">
            <a:normAutofit lnSpcReduction="10000"/>
          </a:bodyPr>
          <a:lstStyle/>
          <a:p>
            <a:pPr>
              <a:lnSpc>
                <a:spcPct val="100000"/>
              </a:lnSpc>
              <a:spcBef>
                <a:spcPts val="1400"/>
              </a:spcBef>
            </a:pPr>
            <a:r>
              <a:rPr lang="en-US" sz="2000" dirty="0">
                <a:solidFill>
                  <a:schemeClr val="accent3">
                    <a:lumMod val="25000"/>
                  </a:schemeClr>
                </a:solidFill>
                <a:latin typeface="Abadi"/>
              </a:rPr>
              <a:t>Explanation:</a:t>
            </a:r>
          </a:p>
          <a:p>
            <a:pPr lvl="1">
              <a:lnSpc>
                <a:spcPct val="100000"/>
              </a:lnSpc>
              <a:spcBef>
                <a:spcPts val="1400"/>
              </a:spcBef>
            </a:pPr>
            <a:r>
              <a:rPr lang="en-US" sz="2000" dirty="0">
                <a:solidFill>
                  <a:schemeClr val="accent3">
                    <a:lumMod val="25000"/>
                  </a:schemeClr>
                </a:solidFill>
                <a:latin typeface="Abadi"/>
              </a:rPr>
              <a:t>From the color-labeled markers we should be able to easily identify which launch sites have relatively high success rates.</a:t>
            </a:r>
          </a:p>
          <a:p>
            <a:pPr lvl="2">
              <a:lnSpc>
                <a:spcPct val="100000"/>
              </a:lnSpc>
              <a:spcBef>
                <a:spcPts val="1400"/>
              </a:spcBef>
            </a:pPr>
            <a:r>
              <a:rPr lang="en-US" dirty="0">
                <a:solidFill>
                  <a:schemeClr val="accent3">
                    <a:lumMod val="25000"/>
                  </a:schemeClr>
                </a:solidFill>
                <a:latin typeface="Abadi"/>
              </a:rPr>
              <a:t>Green Marker = Successful Launch</a:t>
            </a:r>
          </a:p>
          <a:p>
            <a:pPr lvl="2">
              <a:lnSpc>
                <a:spcPct val="100000"/>
              </a:lnSpc>
              <a:spcBef>
                <a:spcPts val="1400"/>
              </a:spcBef>
            </a:pPr>
            <a:r>
              <a:rPr lang="en-US" dirty="0">
                <a:solidFill>
                  <a:schemeClr val="accent3">
                    <a:lumMod val="25000"/>
                  </a:schemeClr>
                </a:solidFill>
                <a:latin typeface="Abadi"/>
              </a:rPr>
              <a:t>Red Marker = Failed Launch</a:t>
            </a:r>
          </a:p>
          <a:p>
            <a:pPr lvl="1">
              <a:lnSpc>
                <a:spcPct val="100000"/>
              </a:lnSpc>
              <a:spcBef>
                <a:spcPts val="1400"/>
              </a:spcBef>
            </a:pPr>
            <a:r>
              <a:rPr lang="en-US" sz="2000" dirty="0">
                <a:solidFill>
                  <a:schemeClr val="accent3">
                    <a:lumMod val="25000"/>
                  </a:schemeClr>
                </a:solidFill>
                <a:latin typeface="Abadi"/>
              </a:rPr>
              <a:t>Launch Site KSC LC-39A has a very high Success Rate.</a:t>
            </a:r>
            <a:endParaRPr lang="en-US" sz="20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4" name="Picture 3">
            <a:extLst>
              <a:ext uri="{FF2B5EF4-FFF2-40B4-BE49-F238E27FC236}">
                <a16:creationId xmlns:a16="http://schemas.microsoft.com/office/drawing/2014/main" id="{4D84B954-30EC-B941-EDDA-921A10CD53D5}"/>
              </a:ext>
            </a:extLst>
          </p:cNvPr>
          <p:cNvPicPr>
            <a:picLocks noChangeAspect="1"/>
          </p:cNvPicPr>
          <p:nvPr/>
        </p:nvPicPr>
        <p:blipFill>
          <a:blip r:embed="rId3"/>
          <a:stretch>
            <a:fillRect/>
          </a:stretch>
        </p:blipFill>
        <p:spPr>
          <a:xfrm>
            <a:off x="6096000" y="1611405"/>
            <a:ext cx="4471643" cy="441416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4857" y="1690688"/>
            <a:ext cx="5122493" cy="4736523"/>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Explanation:</a:t>
            </a:r>
          </a:p>
          <a:p>
            <a:pPr lvl="1">
              <a:lnSpc>
                <a:spcPct val="100000"/>
              </a:lnSpc>
              <a:spcBef>
                <a:spcPts val="1400"/>
              </a:spcBef>
            </a:pPr>
            <a:r>
              <a:rPr lang="en-US" sz="1800" dirty="0">
                <a:solidFill>
                  <a:schemeClr val="accent3">
                    <a:lumMod val="25000"/>
                  </a:schemeClr>
                </a:solidFill>
                <a:latin typeface="Abadi"/>
              </a:rPr>
              <a:t>From the visual analysis of the launch site KSC LC-39A we can clearly see that it is:</a:t>
            </a:r>
          </a:p>
          <a:p>
            <a:pPr lvl="2">
              <a:lnSpc>
                <a:spcPct val="100000"/>
              </a:lnSpc>
              <a:spcBef>
                <a:spcPts val="1400"/>
              </a:spcBef>
            </a:pPr>
            <a:r>
              <a:rPr lang="en-US" sz="1800" dirty="0">
                <a:solidFill>
                  <a:schemeClr val="accent3">
                    <a:lumMod val="25000"/>
                  </a:schemeClr>
                </a:solidFill>
                <a:latin typeface="Abadi"/>
              </a:rPr>
              <a:t>relatively close to railway (15.23 km)</a:t>
            </a:r>
          </a:p>
          <a:p>
            <a:pPr lvl="2">
              <a:lnSpc>
                <a:spcPct val="100000"/>
              </a:lnSpc>
              <a:spcBef>
                <a:spcPts val="1400"/>
              </a:spcBef>
            </a:pPr>
            <a:r>
              <a:rPr lang="en-US" sz="1800" dirty="0">
                <a:solidFill>
                  <a:schemeClr val="accent3">
                    <a:lumMod val="25000"/>
                  </a:schemeClr>
                </a:solidFill>
                <a:latin typeface="Abadi"/>
              </a:rPr>
              <a:t>relatively close to highway (20.28 km)</a:t>
            </a:r>
          </a:p>
          <a:p>
            <a:pPr lvl="2">
              <a:lnSpc>
                <a:spcPct val="100000"/>
              </a:lnSpc>
              <a:spcBef>
                <a:spcPts val="1400"/>
              </a:spcBef>
            </a:pPr>
            <a:r>
              <a:rPr lang="en-US" sz="1800" dirty="0">
                <a:solidFill>
                  <a:schemeClr val="accent3">
                    <a:lumMod val="25000"/>
                  </a:schemeClr>
                </a:solidFill>
                <a:latin typeface="Abadi"/>
              </a:rPr>
              <a:t>relatively close to coastline (14.99 km)</a:t>
            </a:r>
          </a:p>
          <a:p>
            <a:pPr lvl="1">
              <a:lnSpc>
                <a:spcPct val="100000"/>
              </a:lnSpc>
              <a:spcBef>
                <a:spcPts val="1400"/>
              </a:spcBef>
            </a:pPr>
            <a:r>
              <a:rPr lang="en-US" sz="1800" dirty="0">
                <a:solidFill>
                  <a:schemeClr val="accent3">
                    <a:lumMod val="25000"/>
                  </a:schemeClr>
                </a:solidFill>
                <a:latin typeface="Abadi"/>
              </a:rPr>
              <a:t>The launch site KSC LC-39A is relatively close to its closest city Titusville (16.32 km).</a:t>
            </a:r>
          </a:p>
          <a:p>
            <a:pPr lvl="1">
              <a:lnSpc>
                <a:spcPct val="100000"/>
              </a:lnSpc>
              <a:spcBef>
                <a:spcPts val="1400"/>
              </a:spcBef>
            </a:pPr>
            <a:r>
              <a:rPr lang="en-US" sz="1800" dirty="0">
                <a:solidFill>
                  <a:schemeClr val="accent3">
                    <a:lumMod val="25000"/>
                  </a:schemeClr>
                </a:solidFill>
                <a:latin typeface="Abadi"/>
              </a:rPr>
              <a:t>Failed rocket with its high speed can cover distances like 15-20 km in few seconds. It could be potentially dangerous to populated areas.</a:t>
            </a:r>
            <a:endParaRPr lang="en-US" sz="18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KSC LC-39A to its proximities</a:t>
            </a:r>
          </a:p>
        </p:txBody>
      </p:sp>
      <p:pic>
        <p:nvPicPr>
          <p:cNvPr id="4" name="Picture 3">
            <a:extLst>
              <a:ext uri="{FF2B5EF4-FFF2-40B4-BE49-F238E27FC236}">
                <a16:creationId xmlns:a16="http://schemas.microsoft.com/office/drawing/2014/main" id="{77274E84-9B3D-28FF-AEBE-64D5B1991490}"/>
              </a:ext>
            </a:extLst>
          </p:cNvPr>
          <p:cNvPicPr>
            <a:picLocks noChangeAspect="1"/>
          </p:cNvPicPr>
          <p:nvPr/>
        </p:nvPicPr>
        <p:blipFill>
          <a:blip r:embed="rId3"/>
          <a:stretch>
            <a:fillRect/>
          </a:stretch>
        </p:blipFill>
        <p:spPr>
          <a:xfrm>
            <a:off x="5810250" y="1759128"/>
            <a:ext cx="6036893" cy="417794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84960"/>
            <a:ext cx="9404503" cy="432816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is the dominant company in space travel as the era of commercial space travel takes flight. With a mission of making space travel accessible and affordable, the company advertises its </a:t>
            </a:r>
            <a:r>
              <a:rPr lang="en-US" sz="1800" i="1" dirty="0">
                <a:solidFill>
                  <a:schemeClr val="accent3">
                    <a:lumMod val="25000"/>
                  </a:schemeClr>
                </a:solidFill>
                <a:latin typeface="Abadi" panose="020B0604020104020204" pitchFamily="34" charset="0"/>
              </a:rPr>
              <a:t>Falcon 9</a:t>
            </a:r>
            <a:r>
              <a:rPr lang="en-US" sz="1800" dirty="0">
                <a:solidFill>
                  <a:schemeClr val="accent3">
                    <a:lumMod val="25000"/>
                  </a:schemeClr>
                </a:solidFill>
                <a:latin typeface="Abadi" panose="020B0604020104020204" pitchFamily="34" charset="0"/>
              </a:rPr>
              <a:t> rocket launches on its websites which cost an average of $62 million which is almost one tenth of what their competitors are offering. This reduction in total cost is primarily due to the reusing of the first stage of the rocket and therefore the total cost of the launch can be deduced based on knowing whether the first stage landed without issue. Using public information and data combined with machine learning models, this project will predict the if SpaceX will reuse the first stage of their rocket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How do the following variables effect the success of the first stage of the rocket landing:</a:t>
            </a:r>
          </a:p>
          <a:p>
            <a:pPr lvl="2">
              <a:spcBef>
                <a:spcPts val="1400"/>
              </a:spcBef>
            </a:pPr>
            <a:r>
              <a:rPr lang="en-US" sz="1400" dirty="0">
                <a:solidFill>
                  <a:schemeClr val="accent3">
                    <a:lumMod val="25000"/>
                  </a:schemeClr>
                </a:solidFill>
                <a:latin typeface="Abadi" panose="020B0604020104020204" pitchFamily="34" charset="0"/>
              </a:rPr>
              <a:t>Payload mass</a:t>
            </a:r>
          </a:p>
          <a:p>
            <a:pPr lvl="2">
              <a:spcBef>
                <a:spcPts val="1400"/>
              </a:spcBef>
            </a:pPr>
            <a:r>
              <a:rPr lang="en-US" sz="1400" dirty="0">
                <a:solidFill>
                  <a:schemeClr val="accent3">
                    <a:lumMod val="25000"/>
                  </a:schemeClr>
                </a:solidFill>
                <a:latin typeface="Abadi" panose="020B0604020104020204" pitchFamily="34" charset="0"/>
              </a:rPr>
              <a:t>Launch site location</a:t>
            </a:r>
          </a:p>
          <a:p>
            <a:pPr lvl="2">
              <a:spcBef>
                <a:spcPts val="1400"/>
              </a:spcBef>
            </a:pPr>
            <a:r>
              <a:rPr lang="en-US" sz="1400" dirty="0">
                <a:solidFill>
                  <a:schemeClr val="accent3">
                    <a:lumMod val="25000"/>
                  </a:schemeClr>
                </a:solidFill>
                <a:latin typeface="Abadi" panose="020B0604020104020204" pitchFamily="34" charset="0"/>
              </a:rPr>
              <a:t>Number of flights</a:t>
            </a:r>
          </a:p>
          <a:p>
            <a:pPr lvl="2">
              <a:spcBef>
                <a:spcPts val="1400"/>
              </a:spcBef>
            </a:pPr>
            <a:r>
              <a:rPr lang="en-US" sz="1400" dirty="0">
                <a:solidFill>
                  <a:schemeClr val="accent3">
                    <a:lumMod val="25000"/>
                  </a:schemeClr>
                </a:solidFill>
                <a:latin typeface="Abadi" panose="020B0604020104020204" pitchFamily="34" charset="0"/>
              </a:rPr>
              <a:t> Orbits of Earth</a:t>
            </a:r>
          </a:p>
          <a:p>
            <a:pPr lvl="1">
              <a:spcBef>
                <a:spcPts val="1400"/>
              </a:spcBef>
            </a:pPr>
            <a:r>
              <a:rPr lang="en-US" sz="1800" dirty="0">
                <a:solidFill>
                  <a:schemeClr val="accent3">
                    <a:lumMod val="25000"/>
                  </a:schemeClr>
                </a:solidFill>
                <a:latin typeface="Abadi" panose="020B0604020104020204" pitchFamily="34" charset="0"/>
              </a:rPr>
              <a:t>Does the rate of the first stage landing successfully increase over time?</a:t>
            </a:r>
          </a:p>
          <a:p>
            <a:pPr lvl="1">
              <a:spcBef>
                <a:spcPts val="1400"/>
              </a:spcBef>
            </a:pPr>
            <a:r>
              <a:rPr lang="en-US" sz="1800" dirty="0">
                <a:solidFill>
                  <a:schemeClr val="accent3">
                    <a:lumMod val="25000"/>
                  </a:schemeClr>
                </a:solidFill>
                <a:latin typeface="Abadi" panose="020B0604020104020204" pitchFamily="34" charset="0"/>
              </a:rPr>
              <a:t>What is the best algorithm that can be used for binary classification for this project?</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876799"/>
            <a:ext cx="9745589" cy="1300163"/>
          </a:xfrm>
          <a:prstGeom prst="rect">
            <a:avLst/>
          </a:prstGeom>
        </p:spPr>
        <p:txBody>
          <a:bodyPr lIns="91440" tIns="45720" rIns="91440" bIns="45720" anchor="t">
            <a:normAutofit lnSpcReduction="10000"/>
          </a:bodyPr>
          <a:lstStyle/>
          <a:p>
            <a:pPr>
              <a:lnSpc>
                <a:spcPct val="100000"/>
              </a:lnSpc>
              <a:spcBef>
                <a:spcPts val="1400"/>
              </a:spcBef>
            </a:pPr>
            <a:r>
              <a:rPr lang="en-US" sz="2400" dirty="0">
                <a:solidFill>
                  <a:schemeClr val="accent3">
                    <a:lumMod val="25000"/>
                  </a:schemeClr>
                </a:solidFill>
                <a:latin typeface="Abadi"/>
              </a:rPr>
              <a:t>Explanation:</a:t>
            </a:r>
          </a:p>
          <a:p>
            <a:pPr lvl="1">
              <a:lnSpc>
                <a:spcPct val="100000"/>
              </a:lnSpc>
              <a:spcBef>
                <a:spcPts val="1400"/>
              </a:spcBef>
            </a:pPr>
            <a:r>
              <a:rPr lang="en-US" dirty="0">
                <a:solidFill>
                  <a:schemeClr val="accent3">
                    <a:lumMod val="25000"/>
                  </a:schemeClr>
                </a:solidFill>
                <a:latin typeface="Abadi"/>
              </a:rPr>
              <a:t>The chart clearly shows that from all the sites, KSC LC-39A has the most successful launches.</a:t>
            </a:r>
            <a:endParaRPr lang="en-US"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dirty="0">
                <a:solidFill>
                  <a:schemeClr val="accent3">
                    <a:lumMod val="25000"/>
                  </a:schemeClr>
                </a:solidFill>
                <a:latin typeface="Abadi"/>
              </a:rPr>
              <a:t>Launch success count for all sites</a:t>
            </a:r>
          </a:p>
        </p:txBody>
      </p:sp>
      <p:pic>
        <p:nvPicPr>
          <p:cNvPr id="4" name="Picture 3">
            <a:extLst>
              <a:ext uri="{FF2B5EF4-FFF2-40B4-BE49-F238E27FC236}">
                <a16:creationId xmlns:a16="http://schemas.microsoft.com/office/drawing/2014/main" id="{9F14C812-DC85-08A4-E2A9-C8942C8D44F9}"/>
              </a:ext>
            </a:extLst>
          </p:cNvPr>
          <p:cNvPicPr>
            <a:picLocks noChangeAspect="1"/>
          </p:cNvPicPr>
          <p:nvPr/>
        </p:nvPicPr>
        <p:blipFill>
          <a:blip r:embed="rId3"/>
          <a:stretch>
            <a:fillRect/>
          </a:stretch>
        </p:blipFill>
        <p:spPr>
          <a:xfrm>
            <a:off x="1072178" y="1697446"/>
            <a:ext cx="10047643" cy="292910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sp>
        <p:nvSpPr>
          <p:cNvPr id="2" name="Content Placeholder 4">
            <a:extLst>
              <a:ext uri="{FF2B5EF4-FFF2-40B4-BE49-F238E27FC236}">
                <a16:creationId xmlns:a16="http://schemas.microsoft.com/office/drawing/2014/main" id="{A701F44D-A036-671A-ACAD-5B023E6C1715}"/>
              </a:ext>
            </a:extLst>
          </p:cNvPr>
          <p:cNvSpPr txBox="1">
            <a:spLocks/>
          </p:cNvSpPr>
          <p:nvPr/>
        </p:nvSpPr>
        <p:spPr>
          <a:xfrm>
            <a:off x="770010" y="4876799"/>
            <a:ext cx="9745589" cy="1300163"/>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a:rPr>
              <a:t>Explanation:</a:t>
            </a:r>
          </a:p>
          <a:p>
            <a:pPr lvl="1">
              <a:lnSpc>
                <a:spcPct val="100000"/>
              </a:lnSpc>
              <a:spcBef>
                <a:spcPts val="1400"/>
              </a:spcBef>
            </a:pPr>
            <a:r>
              <a:rPr lang="en-US" dirty="0">
                <a:solidFill>
                  <a:schemeClr val="accent3">
                    <a:lumMod val="25000"/>
                  </a:schemeClr>
                </a:solidFill>
                <a:latin typeface="Abadi"/>
              </a:rPr>
              <a:t>KSC LC-39A has the highest launch success rate (76.9%) with 10 successful and only 3 failed landings.</a:t>
            </a:r>
            <a:endParaRPr lang="en-US"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B07CB90-2558-5ABD-3C7E-1AC1F9F3E268}"/>
              </a:ext>
            </a:extLst>
          </p:cNvPr>
          <p:cNvPicPr>
            <a:picLocks noChangeAspect="1"/>
          </p:cNvPicPr>
          <p:nvPr/>
        </p:nvPicPr>
        <p:blipFill>
          <a:blip r:embed="rId3"/>
          <a:stretch>
            <a:fillRect/>
          </a:stretch>
        </p:blipFill>
        <p:spPr>
          <a:xfrm>
            <a:off x="503076" y="1523842"/>
            <a:ext cx="11332768" cy="310270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sp>
        <p:nvSpPr>
          <p:cNvPr id="2" name="Content Placeholder 4">
            <a:extLst>
              <a:ext uri="{FF2B5EF4-FFF2-40B4-BE49-F238E27FC236}">
                <a16:creationId xmlns:a16="http://schemas.microsoft.com/office/drawing/2014/main" id="{10CA6B93-7E99-0772-ED76-685EF8C6A198}"/>
              </a:ext>
            </a:extLst>
          </p:cNvPr>
          <p:cNvSpPr txBox="1">
            <a:spLocks/>
          </p:cNvSpPr>
          <p:nvPr/>
        </p:nvSpPr>
        <p:spPr>
          <a:xfrm>
            <a:off x="734028" y="2046680"/>
            <a:ext cx="3192389" cy="50334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a:rPr>
              <a:t>Explanation:</a:t>
            </a:r>
          </a:p>
          <a:p>
            <a:pPr lvl="1">
              <a:lnSpc>
                <a:spcPct val="100000"/>
              </a:lnSpc>
              <a:spcBef>
                <a:spcPts val="1400"/>
              </a:spcBef>
            </a:pPr>
            <a:r>
              <a:rPr lang="en-US" dirty="0">
                <a:solidFill>
                  <a:schemeClr val="accent3">
                    <a:lumMod val="25000"/>
                  </a:schemeClr>
                </a:solidFill>
                <a:latin typeface="Abadi"/>
              </a:rPr>
              <a:t>The charts show that payloads between 2000 and 5500 kg have the highest success rate</a:t>
            </a:r>
            <a:endParaRPr lang="en-US"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A29E6FC-3ED8-5848-3AB9-176EA4019104}"/>
              </a:ext>
            </a:extLst>
          </p:cNvPr>
          <p:cNvPicPr>
            <a:picLocks noChangeAspect="1"/>
          </p:cNvPicPr>
          <p:nvPr/>
        </p:nvPicPr>
        <p:blipFill>
          <a:blip r:embed="rId3"/>
          <a:stretch>
            <a:fillRect/>
          </a:stretch>
        </p:blipFill>
        <p:spPr>
          <a:xfrm>
            <a:off x="4161823" y="1467360"/>
            <a:ext cx="7296149" cy="2089275"/>
          </a:xfrm>
          <a:prstGeom prst="rect">
            <a:avLst/>
          </a:prstGeom>
        </p:spPr>
      </p:pic>
      <p:pic>
        <p:nvPicPr>
          <p:cNvPr id="8" name="Picture 7">
            <a:extLst>
              <a:ext uri="{FF2B5EF4-FFF2-40B4-BE49-F238E27FC236}">
                <a16:creationId xmlns:a16="http://schemas.microsoft.com/office/drawing/2014/main" id="{01EF5C78-462B-7AF4-1087-15D4B2723455}"/>
              </a:ext>
            </a:extLst>
          </p:cNvPr>
          <p:cNvPicPr>
            <a:picLocks noChangeAspect="1"/>
          </p:cNvPicPr>
          <p:nvPr/>
        </p:nvPicPr>
        <p:blipFill>
          <a:blip r:embed="rId4"/>
          <a:stretch>
            <a:fillRect/>
          </a:stretch>
        </p:blipFill>
        <p:spPr>
          <a:xfrm>
            <a:off x="4161823" y="3574378"/>
            <a:ext cx="7296149" cy="222574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566275"/>
            <a:ext cx="5142725" cy="4860936"/>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400" dirty="0">
                <a:solidFill>
                  <a:schemeClr val="accent3">
                    <a:lumMod val="25000"/>
                  </a:schemeClr>
                </a:solidFill>
                <a:latin typeface="Abadi"/>
              </a:rPr>
              <a:t>Explanation:</a:t>
            </a:r>
          </a:p>
          <a:p>
            <a:pPr lvl="1">
              <a:lnSpc>
                <a:spcPct val="100000"/>
              </a:lnSpc>
              <a:spcBef>
                <a:spcPts val="1400"/>
              </a:spcBef>
            </a:pPr>
            <a:r>
              <a:rPr lang="en-US" dirty="0">
                <a:solidFill>
                  <a:schemeClr val="accent3">
                    <a:lumMod val="25000"/>
                  </a:schemeClr>
                </a:solidFill>
                <a:latin typeface="Abadi"/>
              </a:rPr>
              <a:t>Based on the scores of the Test Set, we can not confirm which method performs best. </a:t>
            </a:r>
          </a:p>
          <a:p>
            <a:pPr lvl="1">
              <a:lnSpc>
                <a:spcPct val="100000"/>
              </a:lnSpc>
              <a:spcBef>
                <a:spcPts val="1400"/>
              </a:spcBef>
            </a:pPr>
            <a:r>
              <a:rPr lang="en-US" dirty="0">
                <a:solidFill>
                  <a:schemeClr val="accent3">
                    <a:lumMod val="25000"/>
                  </a:schemeClr>
                </a:solidFill>
                <a:latin typeface="Abadi"/>
              </a:rPr>
              <a:t>Same Test Set scores may be due to the small test sample size (18 samples). Therefore, we tested all methods based overall Dataset.</a:t>
            </a:r>
          </a:p>
          <a:p>
            <a:pPr lvl="1">
              <a:lnSpc>
                <a:spcPct val="100000"/>
              </a:lnSpc>
              <a:spcBef>
                <a:spcPts val="1400"/>
              </a:spcBef>
            </a:pPr>
            <a:r>
              <a:rPr lang="en-US" dirty="0">
                <a:solidFill>
                  <a:schemeClr val="accent3">
                    <a:lumMod val="25000"/>
                  </a:schemeClr>
                </a:solidFill>
                <a:latin typeface="Abadi"/>
              </a:rPr>
              <a:t>The scores of the whole Dataset confirm that the best model is the Decision Tree Model. This model has not only higher scores, but also the highest accuracy.</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BD48E7F-9784-7BE6-49C3-0A95E54FE15E}"/>
              </a:ext>
            </a:extLst>
          </p:cNvPr>
          <p:cNvPicPr>
            <a:picLocks noChangeAspect="1"/>
          </p:cNvPicPr>
          <p:nvPr/>
        </p:nvPicPr>
        <p:blipFill>
          <a:blip r:embed="rId4"/>
          <a:stretch>
            <a:fillRect/>
          </a:stretch>
        </p:blipFill>
        <p:spPr>
          <a:xfrm>
            <a:off x="6262463" y="2082114"/>
            <a:ext cx="5662837" cy="1713975"/>
          </a:xfrm>
          <a:prstGeom prst="rect">
            <a:avLst/>
          </a:prstGeom>
        </p:spPr>
      </p:pic>
      <p:sp>
        <p:nvSpPr>
          <p:cNvPr id="10" name="TextBox 9">
            <a:extLst>
              <a:ext uri="{FF2B5EF4-FFF2-40B4-BE49-F238E27FC236}">
                <a16:creationId xmlns:a16="http://schemas.microsoft.com/office/drawing/2014/main" id="{9989C058-7046-A336-E856-C293230A4FA2}"/>
              </a:ext>
            </a:extLst>
          </p:cNvPr>
          <p:cNvSpPr txBox="1"/>
          <p:nvPr/>
        </p:nvSpPr>
        <p:spPr>
          <a:xfrm>
            <a:off x="7239000" y="1566275"/>
            <a:ext cx="4953000" cy="369332"/>
          </a:xfrm>
          <a:prstGeom prst="rect">
            <a:avLst/>
          </a:prstGeom>
          <a:noFill/>
        </p:spPr>
        <p:txBody>
          <a:bodyPr wrap="square" rtlCol="0">
            <a:spAutoFit/>
          </a:bodyPr>
          <a:lstStyle/>
          <a:p>
            <a:r>
              <a:rPr lang="en-US" dirty="0"/>
              <a:t>Scores and Accuracy of the Test Set</a:t>
            </a:r>
          </a:p>
        </p:txBody>
      </p:sp>
      <p:sp>
        <p:nvSpPr>
          <p:cNvPr id="11" name="TextBox 10">
            <a:extLst>
              <a:ext uri="{FF2B5EF4-FFF2-40B4-BE49-F238E27FC236}">
                <a16:creationId xmlns:a16="http://schemas.microsoft.com/office/drawing/2014/main" id="{D4BDE56E-4155-7F66-FD2C-2FF959BF3D9F}"/>
              </a:ext>
            </a:extLst>
          </p:cNvPr>
          <p:cNvSpPr txBox="1"/>
          <p:nvPr/>
        </p:nvSpPr>
        <p:spPr>
          <a:xfrm>
            <a:off x="6788831" y="3891352"/>
            <a:ext cx="4953000" cy="369332"/>
          </a:xfrm>
          <a:prstGeom prst="rect">
            <a:avLst/>
          </a:prstGeom>
          <a:noFill/>
        </p:spPr>
        <p:txBody>
          <a:bodyPr wrap="square" rtlCol="0">
            <a:spAutoFit/>
          </a:bodyPr>
          <a:lstStyle/>
          <a:p>
            <a:r>
              <a:rPr lang="en-US" dirty="0"/>
              <a:t>Scores and Accuracy of the Entire Data Set</a:t>
            </a:r>
          </a:p>
        </p:txBody>
      </p:sp>
      <p:pic>
        <p:nvPicPr>
          <p:cNvPr id="13" name="Picture 12">
            <a:extLst>
              <a:ext uri="{FF2B5EF4-FFF2-40B4-BE49-F238E27FC236}">
                <a16:creationId xmlns:a16="http://schemas.microsoft.com/office/drawing/2014/main" id="{FA800446-F794-4F80-0CD2-F742A445A09F}"/>
              </a:ext>
            </a:extLst>
          </p:cNvPr>
          <p:cNvPicPr>
            <a:picLocks noChangeAspect="1"/>
          </p:cNvPicPr>
          <p:nvPr/>
        </p:nvPicPr>
        <p:blipFill>
          <a:blip r:embed="rId5"/>
          <a:stretch>
            <a:fillRect/>
          </a:stretch>
        </p:blipFill>
        <p:spPr>
          <a:xfrm>
            <a:off x="6279266" y="4343032"/>
            <a:ext cx="5646034" cy="17139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28335" y="1333500"/>
            <a:ext cx="5343816" cy="2266950"/>
          </a:xfrm>
          <a:prstGeom prst="rect">
            <a:avLst/>
          </a:prstGeom>
        </p:spPr>
        <p:txBody>
          <a:bodyPr>
            <a:normAutofit lnSpcReduction="10000"/>
          </a:bodyPr>
          <a:lstStyle/>
          <a:p>
            <a:pPr>
              <a:lnSpc>
                <a:spcPct val="100000"/>
              </a:lnSpc>
              <a:spcBef>
                <a:spcPts val="1400"/>
              </a:spcBef>
            </a:pPr>
            <a:r>
              <a:rPr lang="en-US" sz="2400" dirty="0">
                <a:solidFill>
                  <a:schemeClr val="accent3">
                    <a:lumMod val="25000"/>
                  </a:schemeClr>
                </a:solidFill>
                <a:latin typeface="Abadi"/>
              </a:rPr>
              <a:t>Explanation:</a:t>
            </a:r>
          </a:p>
          <a:p>
            <a:pPr lvl="1">
              <a:lnSpc>
                <a:spcPct val="100000"/>
              </a:lnSpc>
              <a:spcBef>
                <a:spcPts val="1400"/>
              </a:spcBef>
            </a:pPr>
            <a:r>
              <a:rPr lang="en-US" dirty="0">
                <a:solidFill>
                  <a:schemeClr val="accent3">
                    <a:lumMod val="25000"/>
                  </a:schemeClr>
                </a:solidFill>
                <a:latin typeface="Abadi"/>
              </a:rPr>
              <a:t>Examining the confusion matrix, we see that logistic regression can distinguish between the different classes. We see that the major problem is false positives</a:t>
            </a:r>
          </a:p>
          <a:p>
            <a:pPr lvl="1">
              <a:lnSpc>
                <a:spcPct val="100000"/>
              </a:lnSpc>
              <a:spcBef>
                <a:spcPts val="1400"/>
              </a:spcBef>
            </a:pPr>
            <a:endParaRPr lang="en-US"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A2A66BF-EC5B-CB7B-CF87-47E92FC4CF86}"/>
              </a:ext>
            </a:extLst>
          </p:cNvPr>
          <p:cNvPicPr>
            <a:picLocks noChangeAspect="1"/>
          </p:cNvPicPr>
          <p:nvPr/>
        </p:nvPicPr>
        <p:blipFill>
          <a:blip r:embed="rId3"/>
          <a:stretch>
            <a:fillRect/>
          </a:stretch>
        </p:blipFill>
        <p:spPr>
          <a:xfrm>
            <a:off x="6077948" y="1533302"/>
            <a:ext cx="5685718" cy="4335685"/>
          </a:xfrm>
          <a:prstGeom prst="rect">
            <a:avLst/>
          </a:prstGeom>
        </p:spPr>
      </p:pic>
      <p:pic>
        <p:nvPicPr>
          <p:cNvPr id="7" name="Picture 6">
            <a:extLst>
              <a:ext uri="{FF2B5EF4-FFF2-40B4-BE49-F238E27FC236}">
                <a16:creationId xmlns:a16="http://schemas.microsoft.com/office/drawing/2014/main" id="{42CABB04-FD13-FDD4-CBDE-617D270EBF11}"/>
              </a:ext>
            </a:extLst>
          </p:cNvPr>
          <p:cNvPicPr>
            <a:picLocks noChangeAspect="1"/>
          </p:cNvPicPr>
          <p:nvPr/>
        </p:nvPicPr>
        <p:blipFill>
          <a:blip r:embed="rId4"/>
          <a:stretch>
            <a:fillRect/>
          </a:stretch>
        </p:blipFill>
        <p:spPr>
          <a:xfrm>
            <a:off x="1771201" y="3840708"/>
            <a:ext cx="3107256" cy="265030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9803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Model is the best algorithm for this dataset. </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a smaller payload mass show better results than launches with a larger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Most of launch sites are in proximity to the Equator line and </a:t>
            </a:r>
            <a:r>
              <a:rPr lang="en-US" sz="2200" u="sng" dirty="0">
                <a:solidFill>
                  <a:schemeClr val="accent3">
                    <a:lumMod val="25000"/>
                  </a:schemeClr>
                </a:solidFill>
                <a:latin typeface="Abadi" panose="020B0604020104020204" pitchFamily="34" charset="0"/>
              </a:rPr>
              <a:t>all</a:t>
            </a:r>
            <a:r>
              <a:rPr lang="en-US" sz="2200" dirty="0">
                <a:solidFill>
                  <a:schemeClr val="accent3">
                    <a:lumMod val="25000"/>
                  </a:schemeClr>
                </a:solidFill>
                <a:latin typeface="Abadi" panose="020B0604020104020204" pitchFamily="34" charset="0"/>
              </a:rPr>
              <a:t> the sites are in very close proximity to a coast of a large body of water.</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increases over the time.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all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59840"/>
            <a:ext cx="10913989" cy="542108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r>
              <a:rPr lang="en-US" sz="18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Using SpaceX Rest API</a:t>
            </a:r>
          </a:p>
          <a:p>
            <a:pPr lvl="1">
              <a:lnSpc>
                <a:spcPct val="120000"/>
              </a:lnSpc>
              <a:spcBef>
                <a:spcPts val="1400"/>
              </a:spcBef>
            </a:pPr>
            <a:r>
              <a:rPr lang="en-US" sz="1400" dirty="0">
                <a:solidFill>
                  <a:schemeClr val="bg2">
                    <a:lumMod val="50000"/>
                  </a:schemeClr>
                </a:solidFill>
                <a:latin typeface="Abadi"/>
              </a:rPr>
              <a:t>Using Web Scrapping from Wikipedia</a:t>
            </a:r>
          </a:p>
          <a:p>
            <a:pPr>
              <a:lnSpc>
                <a:spcPct val="120000"/>
              </a:lnSpc>
              <a:spcBef>
                <a:spcPts val="1400"/>
              </a:spcBef>
            </a:pPr>
            <a:r>
              <a:rPr lang="en-US" sz="18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Filtering the data</a:t>
            </a:r>
          </a:p>
          <a:p>
            <a:pPr lvl="1">
              <a:lnSpc>
                <a:spcPct val="120000"/>
              </a:lnSpc>
              <a:spcBef>
                <a:spcPts val="1400"/>
              </a:spcBef>
            </a:pPr>
            <a:r>
              <a:rPr lang="en-US" sz="1400" dirty="0">
                <a:solidFill>
                  <a:schemeClr val="bg2">
                    <a:lumMod val="50000"/>
                  </a:schemeClr>
                </a:solidFill>
                <a:latin typeface="Abadi"/>
              </a:rPr>
              <a:t>Dealing with missing variable values</a:t>
            </a:r>
          </a:p>
          <a:p>
            <a:pPr lvl="1">
              <a:lnSpc>
                <a:spcPct val="120000"/>
              </a:lnSpc>
              <a:spcBef>
                <a:spcPts val="1400"/>
              </a:spcBef>
            </a:pPr>
            <a:r>
              <a:rPr lang="en-US" sz="1400" dirty="0">
                <a:solidFill>
                  <a:schemeClr val="bg2">
                    <a:lumMod val="50000"/>
                  </a:schemeClr>
                </a:solidFill>
                <a:latin typeface="Abadi"/>
              </a:rPr>
              <a:t>Using One Hot Encoding to prep the data for binary classification</a:t>
            </a:r>
          </a:p>
          <a:p>
            <a:pPr>
              <a:lnSpc>
                <a:spcPct val="12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20000"/>
              </a:lnSpc>
              <a:spcBef>
                <a:spcPts val="1400"/>
              </a:spcBef>
            </a:pPr>
            <a:r>
              <a:rPr lang="en-US" sz="1800" dirty="0">
                <a:solidFill>
                  <a:schemeClr val="accent3">
                    <a:lumMod val="25000"/>
                  </a:schemeClr>
                </a:solidFill>
                <a:latin typeface="Abadi"/>
              </a:rPr>
              <a:t>Perform predictive analysis using classification models</a:t>
            </a:r>
          </a:p>
          <a:p>
            <a:pPr lvl="1">
              <a:lnSpc>
                <a:spcPct val="120000"/>
              </a:lnSpc>
              <a:spcBef>
                <a:spcPts val="1400"/>
              </a:spcBef>
            </a:pPr>
            <a:r>
              <a:rPr lang="en-US" sz="1800" dirty="0">
                <a:solidFill>
                  <a:schemeClr val="accent3">
                    <a:lumMod val="25000"/>
                  </a:schemeClr>
                </a:solidFill>
                <a:latin typeface="Abadi"/>
              </a:rPr>
              <a:t>Building, tuning, and evaluating the classification models to optimize the results</a:t>
            </a:r>
          </a:p>
          <a:p>
            <a:pPr lvl="1">
              <a:lnSpc>
                <a:spcPct val="120000"/>
              </a:lnSpc>
              <a:spcBef>
                <a:spcPts val="1400"/>
              </a:spcBef>
            </a:pPr>
            <a:endParaRPr lang="en-US" sz="1600" dirty="0">
              <a:solidFill>
                <a:schemeClr val="bg2">
                  <a:lumMod val="50000"/>
                </a:schemeClr>
              </a:solidFill>
              <a:latin typeface="Abadi"/>
            </a:endParaRPr>
          </a:p>
          <a:p>
            <a:pPr marL="0" indent="0">
              <a:lnSpc>
                <a:spcPct val="120000"/>
              </a:lnSpc>
              <a:spcBef>
                <a:spcPts val="1400"/>
              </a:spcBef>
              <a:buNone/>
            </a:pPr>
            <a:endParaRPr lang="en-US" sz="18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a:p>
            <a:pPr>
              <a:lnSpc>
                <a:spcPct val="100000"/>
              </a:lnSpc>
              <a:spcBef>
                <a:spcPts val="1400"/>
              </a:spcBef>
            </a:pPr>
            <a:endParaRPr lang="en-US" sz="4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dirty="0">
                <a:solidFill>
                  <a:schemeClr val="accent3">
                    <a:lumMod val="25000"/>
                  </a:schemeClr>
                </a:solidFill>
                <a:latin typeface="Abadi" panose="020B0604020104020204" pitchFamily="34" charset="0"/>
              </a:rPr>
              <a:t>The data collection process combined the use of API request from SpaceX REST API and Web Scraping data from a table in SpaceX’s Wikipedia page</a:t>
            </a:r>
            <a:r>
              <a:rPr lang="en-US" sz="2400" dirty="0">
                <a:solidFill>
                  <a:schemeClr val="accent3">
                    <a:lumMod val="25000"/>
                  </a:schemeClr>
                </a:solidFill>
                <a:latin typeface="Abadi" panose="020B0604020104020204" pitchFamily="34" charset="0"/>
              </a:rPr>
              <a:t> </a:t>
            </a:r>
          </a:p>
          <a:p>
            <a:pPr lvl="1">
              <a:lnSpc>
                <a:spcPct val="100000"/>
              </a:lnSpc>
              <a:spcBef>
                <a:spcPts val="1400"/>
              </a:spcBef>
            </a:pPr>
            <a:r>
              <a:rPr lang="en-US" dirty="0">
                <a:solidFill>
                  <a:schemeClr val="accent3">
                    <a:lumMod val="25000"/>
                  </a:schemeClr>
                </a:solidFill>
                <a:latin typeface="Abadi" panose="020B0604020104020204" pitchFamily="34" charset="0"/>
              </a:rPr>
              <a:t>The following data columns were obtained by using SpaceX </a:t>
            </a:r>
            <a:r>
              <a:rPr lang="en-US" dirty="0" err="1">
                <a:solidFill>
                  <a:schemeClr val="accent3">
                    <a:lumMod val="25000"/>
                  </a:schemeClr>
                </a:solidFill>
                <a:latin typeface="Abadi" panose="020B0604020104020204" pitchFamily="34" charset="0"/>
              </a:rPr>
              <a:t>RestAPI</a:t>
            </a:r>
            <a:r>
              <a:rPr lang="en-US" dirty="0">
                <a:solidFill>
                  <a:schemeClr val="accent3">
                    <a:lumMod val="25000"/>
                  </a:schemeClr>
                </a:solidFill>
                <a:latin typeface="Abadi" panose="020B0604020104020204" pitchFamily="34" charset="0"/>
              </a:rPr>
              <a:t>:</a:t>
            </a:r>
          </a:p>
          <a:p>
            <a:pPr lvl="2">
              <a:lnSpc>
                <a:spcPct val="100000"/>
              </a:lnSpc>
              <a:spcBef>
                <a:spcPts val="1400"/>
              </a:spcBef>
            </a:pPr>
            <a:r>
              <a:rPr lang="en-US" sz="1800" dirty="0" err="1">
                <a:solidFill>
                  <a:schemeClr val="accent3">
                    <a:lumMod val="25000"/>
                  </a:schemeClr>
                </a:solidFill>
                <a:latin typeface="Abadi" panose="020B0604020104020204" pitchFamily="34" charset="0"/>
              </a:rPr>
              <a:t>FlightNumber</a:t>
            </a:r>
            <a:r>
              <a:rPr lang="en-US" sz="1800" dirty="0">
                <a:solidFill>
                  <a:schemeClr val="accent3">
                    <a:lumMod val="25000"/>
                  </a:schemeClr>
                </a:solidFill>
                <a:latin typeface="Abadi" panose="020B0604020104020204" pitchFamily="34" charset="0"/>
              </a:rPr>
              <a:t>, Date, </a:t>
            </a:r>
            <a:r>
              <a:rPr lang="en-US" sz="1800" dirty="0" err="1">
                <a:solidFill>
                  <a:schemeClr val="accent3">
                    <a:lumMod val="25000"/>
                  </a:schemeClr>
                </a:solidFill>
                <a:latin typeface="Abadi" panose="020B0604020104020204" pitchFamily="34" charset="0"/>
              </a:rPr>
              <a:t>BoosterVersion</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Launch Site, Outcome, Flights, </a:t>
            </a:r>
            <a:r>
              <a:rPr lang="en-US" sz="1800" dirty="0" err="1">
                <a:solidFill>
                  <a:schemeClr val="accent3">
                    <a:lumMod val="25000"/>
                  </a:schemeClr>
                </a:solidFill>
                <a:latin typeface="Abadi" panose="020B0604020104020204" pitchFamily="34" charset="0"/>
              </a:rPr>
              <a:t>GridFins</a:t>
            </a:r>
            <a:r>
              <a:rPr lang="en-US" sz="1800" dirty="0">
                <a:solidFill>
                  <a:schemeClr val="accent3">
                    <a:lumMod val="25000"/>
                  </a:schemeClr>
                </a:solidFill>
                <a:latin typeface="Abadi" panose="020B0604020104020204" pitchFamily="34" charset="0"/>
              </a:rPr>
              <a:t>, Reused, Legs, </a:t>
            </a:r>
            <a:r>
              <a:rPr lang="en-US" sz="1800" dirty="0" err="1">
                <a:solidFill>
                  <a:schemeClr val="accent3">
                    <a:lumMod val="25000"/>
                  </a:schemeClr>
                </a:solidFill>
                <a:latin typeface="Abadi" panose="020B0604020104020204" pitchFamily="34" charset="0"/>
              </a:rPr>
              <a:t>LandingPad</a:t>
            </a:r>
            <a:r>
              <a:rPr lang="en-US" sz="1800" dirty="0">
                <a:solidFill>
                  <a:schemeClr val="accent3">
                    <a:lumMod val="25000"/>
                  </a:schemeClr>
                </a:solidFill>
                <a:latin typeface="Abadi" panose="020B0604020104020204" pitchFamily="34" charset="0"/>
              </a:rPr>
              <a:t>, Block, </a:t>
            </a:r>
            <a:r>
              <a:rPr lang="en-US" sz="1800" dirty="0" err="1">
                <a:solidFill>
                  <a:schemeClr val="accent3">
                    <a:lumMod val="25000"/>
                  </a:schemeClr>
                </a:solidFill>
                <a:latin typeface="Abadi" panose="020B0604020104020204" pitchFamily="34" charset="0"/>
              </a:rPr>
              <a:t>ReusedCount</a:t>
            </a:r>
            <a:r>
              <a:rPr lang="en-US" sz="1800" dirty="0">
                <a:solidFill>
                  <a:schemeClr val="accent3">
                    <a:lumMod val="25000"/>
                  </a:schemeClr>
                </a:solidFill>
                <a:latin typeface="Abadi" panose="020B0604020104020204" pitchFamily="34" charset="0"/>
              </a:rPr>
              <a:t>, Serial, Longitude, Latitude</a:t>
            </a:r>
          </a:p>
          <a:p>
            <a:pPr lvl="1">
              <a:lnSpc>
                <a:spcPct val="100000"/>
              </a:lnSpc>
              <a:spcBef>
                <a:spcPts val="1400"/>
              </a:spcBef>
            </a:pPr>
            <a:r>
              <a:rPr lang="en-US" dirty="0">
                <a:solidFill>
                  <a:schemeClr val="accent3">
                    <a:lumMod val="25000"/>
                  </a:schemeClr>
                </a:solidFill>
                <a:latin typeface="Abadi" panose="020B0604020104020204" pitchFamily="34" charset="0"/>
              </a:rPr>
              <a:t>The following data columns were obtained using Web Scraping:</a:t>
            </a:r>
          </a:p>
          <a:p>
            <a:pPr lvl="2">
              <a:lnSpc>
                <a:spcPct val="100000"/>
              </a:lnSpc>
              <a:spcBef>
                <a:spcPts val="1400"/>
              </a:spcBef>
            </a:pPr>
            <a:r>
              <a:rPr lang="en-US" sz="1800" dirty="0">
                <a:solidFill>
                  <a:schemeClr val="accent3">
                    <a:lumMod val="25000"/>
                  </a:schemeClr>
                </a:solidFill>
                <a:latin typeface="Abadi" panose="020B0604020104020204" pitchFamily="34" charset="0"/>
              </a:rPr>
              <a:t>Flight No., Launch site, Payload,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Orbit, Customer, Launch outcome, Version Booster, Booster landing, Date, Time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71337133-5EE6-86C6-191A-070FE30C6773}"/>
              </a:ext>
            </a:extLst>
          </p:cNvPr>
          <p:cNvSpPr txBox="1"/>
          <p:nvPr/>
        </p:nvSpPr>
        <p:spPr>
          <a:xfrm>
            <a:off x="360680" y="1727200"/>
            <a:ext cx="1717040" cy="923330"/>
          </a:xfrm>
          <a:prstGeom prst="rect">
            <a:avLst/>
          </a:prstGeom>
          <a:noFill/>
          <a:ln>
            <a:solidFill>
              <a:schemeClr val="tx1"/>
            </a:solidFill>
          </a:ln>
        </p:spPr>
        <p:txBody>
          <a:bodyPr wrap="square" rtlCol="0">
            <a:spAutoFit/>
          </a:bodyPr>
          <a:lstStyle/>
          <a:p>
            <a:r>
              <a:rPr lang="en-US" dirty="0"/>
              <a:t>Request </a:t>
            </a:r>
            <a:r>
              <a:rPr lang="en-US" i="1" dirty="0"/>
              <a:t>Falcon 9</a:t>
            </a:r>
            <a:r>
              <a:rPr lang="en-US" dirty="0"/>
              <a:t> launch data from SpaceX API</a:t>
            </a:r>
          </a:p>
        </p:txBody>
      </p:sp>
      <p:sp>
        <p:nvSpPr>
          <p:cNvPr id="7" name="TextBox 6">
            <a:extLst>
              <a:ext uri="{FF2B5EF4-FFF2-40B4-BE49-F238E27FC236}">
                <a16:creationId xmlns:a16="http://schemas.microsoft.com/office/drawing/2014/main" id="{714712A3-D358-9667-27FC-DECE4258A688}"/>
              </a:ext>
            </a:extLst>
          </p:cNvPr>
          <p:cNvSpPr txBox="1"/>
          <p:nvPr/>
        </p:nvSpPr>
        <p:spPr>
          <a:xfrm>
            <a:off x="2829560" y="1588700"/>
            <a:ext cx="3098800" cy="1200329"/>
          </a:xfrm>
          <a:prstGeom prst="rect">
            <a:avLst/>
          </a:prstGeom>
          <a:noFill/>
          <a:ln>
            <a:solidFill>
              <a:schemeClr val="tx1"/>
            </a:solidFill>
          </a:ln>
        </p:spPr>
        <p:txBody>
          <a:bodyPr wrap="square" rtlCol="0">
            <a:spAutoFit/>
          </a:bodyPr>
          <a:lstStyle/>
          <a:p>
            <a:r>
              <a:rPr lang="en-US" dirty="0"/>
              <a:t>Decoding the response content using “.</a:t>
            </a:r>
            <a:r>
              <a:rPr lang="en-US" dirty="0" err="1"/>
              <a:t>json</a:t>
            </a:r>
            <a:r>
              <a:rPr lang="en-US" dirty="0"/>
              <a:t>()” function and turning it into a </a:t>
            </a:r>
            <a:r>
              <a:rPr lang="en-US" dirty="0" err="1"/>
              <a:t>datafram</a:t>
            </a:r>
            <a:r>
              <a:rPr lang="en-US" dirty="0"/>
              <a:t> using “.</a:t>
            </a:r>
            <a:r>
              <a:rPr lang="en-US" dirty="0" err="1"/>
              <a:t>json_normalize</a:t>
            </a:r>
            <a:r>
              <a:rPr lang="en-US" dirty="0"/>
              <a:t>()” function</a:t>
            </a:r>
          </a:p>
        </p:txBody>
      </p:sp>
      <p:sp>
        <p:nvSpPr>
          <p:cNvPr id="8" name="TextBox 7">
            <a:extLst>
              <a:ext uri="{FF2B5EF4-FFF2-40B4-BE49-F238E27FC236}">
                <a16:creationId xmlns:a16="http://schemas.microsoft.com/office/drawing/2014/main" id="{7554D033-14AB-CFC4-A364-F7A39B4BBE47}"/>
              </a:ext>
            </a:extLst>
          </p:cNvPr>
          <p:cNvSpPr txBox="1"/>
          <p:nvPr/>
        </p:nvSpPr>
        <p:spPr>
          <a:xfrm>
            <a:off x="6621780" y="1493212"/>
            <a:ext cx="2092992" cy="1754326"/>
          </a:xfrm>
          <a:prstGeom prst="rect">
            <a:avLst/>
          </a:prstGeom>
          <a:noFill/>
          <a:ln>
            <a:solidFill>
              <a:schemeClr val="tx1"/>
            </a:solidFill>
          </a:ln>
        </p:spPr>
        <p:txBody>
          <a:bodyPr wrap="square" rtlCol="0">
            <a:spAutoFit/>
          </a:bodyPr>
          <a:lstStyle/>
          <a:p>
            <a:r>
              <a:rPr lang="en-US" dirty="0"/>
              <a:t>Requesting information about the launches from SpaceX API by applying user created functions</a:t>
            </a:r>
          </a:p>
        </p:txBody>
      </p:sp>
      <p:sp>
        <p:nvSpPr>
          <p:cNvPr id="9" name="TextBox 8">
            <a:extLst>
              <a:ext uri="{FF2B5EF4-FFF2-40B4-BE49-F238E27FC236}">
                <a16:creationId xmlns:a16="http://schemas.microsoft.com/office/drawing/2014/main" id="{7DB18810-6D29-3FCC-CE3F-66B6DA99D80B}"/>
              </a:ext>
            </a:extLst>
          </p:cNvPr>
          <p:cNvSpPr txBox="1"/>
          <p:nvPr/>
        </p:nvSpPr>
        <p:spPr>
          <a:xfrm>
            <a:off x="9888252" y="1770211"/>
            <a:ext cx="1717040" cy="923330"/>
          </a:xfrm>
          <a:prstGeom prst="rect">
            <a:avLst/>
          </a:prstGeom>
          <a:noFill/>
          <a:ln>
            <a:solidFill>
              <a:schemeClr val="tx1"/>
            </a:solidFill>
          </a:ln>
        </p:spPr>
        <p:txBody>
          <a:bodyPr wrap="square" rtlCol="0">
            <a:spAutoFit/>
          </a:bodyPr>
          <a:lstStyle/>
          <a:p>
            <a:r>
              <a:rPr lang="en-US" dirty="0"/>
              <a:t>Constructing data obtained into a dictionary</a:t>
            </a:r>
          </a:p>
        </p:txBody>
      </p:sp>
      <p:sp>
        <p:nvSpPr>
          <p:cNvPr id="10" name="TextBox 9">
            <a:extLst>
              <a:ext uri="{FF2B5EF4-FFF2-40B4-BE49-F238E27FC236}">
                <a16:creationId xmlns:a16="http://schemas.microsoft.com/office/drawing/2014/main" id="{28603E65-4C53-1D32-B432-DD223E4BE9FE}"/>
              </a:ext>
            </a:extLst>
          </p:cNvPr>
          <p:cNvSpPr txBox="1"/>
          <p:nvPr/>
        </p:nvSpPr>
        <p:spPr>
          <a:xfrm>
            <a:off x="513080" y="4198542"/>
            <a:ext cx="1717040" cy="923330"/>
          </a:xfrm>
          <a:prstGeom prst="rect">
            <a:avLst/>
          </a:prstGeom>
          <a:noFill/>
          <a:ln>
            <a:solidFill>
              <a:schemeClr val="tx1"/>
            </a:solidFill>
          </a:ln>
        </p:spPr>
        <p:txBody>
          <a:bodyPr wrap="square" rtlCol="0">
            <a:spAutoFit/>
          </a:bodyPr>
          <a:lstStyle/>
          <a:p>
            <a:r>
              <a:rPr lang="en-US" dirty="0"/>
              <a:t>Creating a data frame from the dictionary</a:t>
            </a:r>
          </a:p>
        </p:txBody>
      </p:sp>
      <p:sp>
        <p:nvSpPr>
          <p:cNvPr id="11" name="TextBox 10">
            <a:extLst>
              <a:ext uri="{FF2B5EF4-FFF2-40B4-BE49-F238E27FC236}">
                <a16:creationId xmlns:a16="http://schemas.microsoft.com/office/drawing/2014/main" id="{059869FF-4977-E84C-1CF4-CF9423C35757}"/>
              </a:ext>
            </a:extLst>
          </p:cNvPr>
          <p:cNvSpPr txBox="1"/>
          <p:nvPr/>
        </p:nvSpPr>
        <p:spPr>
          <a:xfrm>
            <a:off x="5763260" y="3990911"/>
            <a:ext cx="2270792" cy="1477328"/>
          </a:xfrm>
          <a:prstGeom prst="rect">
            <a:avLst/>
          </a:prstGeom>
          <a:noFill/>
          <a:ln>
            <a:solidFill>
              <a:schemeClr val="tx1"/>
            </a:solidFill>
          </a:ln>
        </p:spPr>
        <p:txBody>
          <a:bodyPr wrap="square" rtlCol="0">
            <a:spAutoFit/>
          </a:bodyPr>
          <a:lstStyle/>
          <a:p>
            <a:r>
              <a:rPr lang="en-US" dirty="0"/>
              <a:t>Replacing missing values of the Payload Mass column with the calculated mean of the column</a:t>
            </a:r>
          </a:p>
        </p:txBody>
      </p:sp>
      <p:sp>
        <p:nvSpPr>
          <p:cNvPr id="12" name="TextBox 11">
            <a:extLst>
              <a:ext uri="{FF2B5EF4-FFF2-40B4-BE49-F238E27FC236}">
                <a16:creationId xmlns:a16="http://schemas.microsoft.com/office/drawing/2014/main" id="{6BDF8E8B-83C6-A624-8BC5-913A37664741}"/>
              </a:ext>
            </a:extLst>
          </p:cNvPr>
          <p:cNvSpPr txBox="1"/>
          <p:nvPr/>
        </p:nvSpPr>
        <p:spPr>
          <a:xfrm>
            <a:off x="9456452" y="4444537"/>
            <a:ext cx="1899920" cy="646331"/>
          </a:xfrm>
          <a:prstGeom prst="rect">
            <a:avLst/>
          </a:prstGeom>
          <a:noFill/>
          <a:ln>
            <a:solidFill>
              <a:schemeClr val="tx1"/>
            </a:solidFill>
          </a:ln>
        </p:spPr>
        <p:txBody>
          <a:bodyPr wrap="square" rtlCol="0">
            <a:spAutoFit/>
          </a:bodyPr>
          <a:lstStyle/>
          <a:p>
            <a:r>
              <a:rPr lang="en-US" dirty="0"/>
              <a:t>Exporting the data to a CSV file</a:t>
            </a:r>
          </a:p>
        </p:txBody>
      </p:sp>
      <p:cxnSp>
        <p:nvCxnSpPr>
          <p:cNvPr id="14" name="Straight Arrow Connector 13">
            <a:extLst>
              <a:ext uri="{FF2B5EF4-FFF2-40B4-BE49-F238E27FC236}">
                <a16:creationId xmlns:a16="http://schemas.microsoft.com/office/drawing/2014/main" id="{E3D06C89-114F-F0A4-2D21-C347C4E319C8}"/>
              </a:ext>
            </a:extLst>
          </p:cNvPr>
          <p:cNvCxnSpPr>
            <a:cxnSpLocks/>
            <a:stCxn id="2" idx="3"/>
            <a:endCxn id="7" idx="1"/>
          </p:cNvCxnSpPr>
          <p:nvPr/>
        </p:nvCxnSpPr>
        <p:spPr>
          <a:xfrm>
            <a:off x="2077720" y="2188865"/>
            <a:ext cx="75184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C02D8072-3D0F-9CD2-F4E2-D3C3904233D2}"/>
              </a:ext>
            </a:extLst>
          </p:cNvPr>
          <p:cNvCxnSpPr>
            <a:cxnSpLocks/>
          </p:cNvCxnSpPr>
          <p:nvPr/>
        </p:nvCxnSpPr>
        <p:spPr>
          <a:xfrm>
            <a:off x="5928360" y="2231876"/>
            <a:ext cx="75184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3539EDF2-93BD-33EF-D977-EAFC70D9C10C}"/>
              </a:ext>
            </a:extLst>
          </p:cNvPr>
          <p:cNvCxnSpPr>
            <a:cxnSpLocks/>
          </p:cNvCxnSpPr>
          <p:nvPr/>
        </p:nvCxnSpPr>
        <p:spPr>
          <a:xfrm flipV="1">
            <a:off x="8714772" y="2293085"/>
            <a:ext cx="1173480" cy="2"/>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0CCBFA77-1EBF-F37D-4928-07D1E875DE32}"/>
              </a:ext>
            </a:extLst>
          </p:cNvPr>
          <p:cNvCxnSpPr>
            <a:cxnSpLocks/>
          </p:cNvCxnSpPr>
          <p:nvPr/>
        </p:nvCxnSpPr>
        <p:spPr>
          <a:xfrm>
            <a:off x="2230120" y="4676063"/>
            <a:ext cx="79756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51732B92-1609-71DC-6BBE-370B872BCC4B}"/>
              </a:ext>
            </a:extLst>
          </p:cNvPr>
          <p:cNvCxnSpPr>
            <a:cxnSpLocks/>
          </p:cNvCxnSpPr>
          <p:nvPr/>
        </p:nvCxnSpPr>
        <p:spPr>
          <a:xfrm>
            <a:off x="8034052" y="4818303"/>
            <a:ext cx="142240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DF8DEC0D-F5FF-C001-6B32-3CDCC4D481E3}"/>
              </a:ext>
            </a:extLst>
          </p:cNvPr>
          <p:cNvCxnSpPr>
            <a:cxnSpLocks/>
            <a:stCxn id="9" idx="2"/>
            <a:endCxn id="10" idx="0"/>
          </p:cNvCxnSpPr>
          <p:nvPr/>
        </p:nvCxnSpPr>
        <p:spPr>
          <a:xfrm rot="5400000">
            <a:off x="5306686" y="-1241545"/>
            <a:ext cx="1505001" cy="9375172"/>
          </a:xfrm>
          <a:prstGeom prst="bentConnector3">
            <a:avLst>
              <a:gd name="adj1" fmla="val 50000"/>
            </a:avLst>
          </a:prstGeom>
          <a:ln w="38100">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37F999E5-12B6-C755-D0B3-596181015A08}"/>
              </a:ext>
            </a:extLst>
          </p:cNvPr>
          <p:cNvSpPr txBox="1"/>
          <p:nvPr/>
        </p:nvSpPr>
        <p:spPr>
          <a:xfrm>
            <a:off x="3708400" y="5756748"/>
            <a:ext cx="3444240" cy="369332"/>
          </a:xfrm>
          <a:prstGeom prst="rect">
            <a:avLst/>
          </a:prstGeom>
          <a:noFill/>
        </p:spPr>
        <p:txBody>
          <a:bodyPr wrap="square" rtlCol="0">
            <a:spAutoFit/>
          </a:bodyPr>
          <a:lstStyle/>
          <a:p>
            <a:r>
              <a:rPr lang="en-US" dirty="0"/>
              <a:t>Link to GitHub: </a:t>
            </a:r>
            <a:r>
              <a:rPr lang="en-US" dirty="0">
                <a:hlinkClick r:id="rId3"/>
              </a:rPr>
              <a:t>Data Collection API</a:t>
            </a:r>
            <a:endParaRPr lang="en-US" dirty="0"/>
          </a:p>
        </p:txBody>
      </p:sp>
      <p:sp>
        <p:nvSpPr>
          <p:cNvPr id="49" name="TextBox 48">
            <a:extLst>
              <a:ext uri="{FF2B5EF4-FFF2-40B4-BE49-F238E27FC236}">
                <a16:creationId xmlns:a16="http://schemas.microsoft.com/office/drawing/2014/main" id="{668F6DD0-4C56-738C-EADB-12DE4CF778A7}"/>
              </a:ext>
            </a:extLst>
          </p:cNvPr>
          <p:cNvSpPr txBox="1"/>
          <p:nvPr/>
        </p:nvSpPr>
        <p:spPr>
          <a:xfrm>
            <a:off x="3027680" y="4222462"/>
            <a:ext cx="1910080" cy="1200329"/>
          </a:xfrm>
          <a:prstGeom prst="rect">
            <a:avLst/>
          </a:prstGeom>
          <a:noFill/>
          <a:ln>
            <a:solidFill>
              <a:schemeClr val="tx1"/>
            </a:solidFill>
          </a:ln>
        </p:spPr>
        <p:txBody>
          <a:bodyPr wrap="square" rtlCol="0">
            <a:spAutoFit/>
          </a:bodyPr>
          <a:lstStyle/>
          <a:p>
            <a:r>
              <a:rPr lang="en-US" dirty="0"/>
              <a:t>Filtering the data frame to only include </a:t>
            </a:r>
            <a:r>
              <a:rPr lang="en-US" i="1" dirty="0"/>
              <a:t>Falcon 9 </a:t>
            </a:r>
            <a:r>
              <a:rPr lang="en-US" dirty="0"/>
              <a:t>launches</a:t>
            </a:r>
          </a:p>
        </p:txBody>
      </p:sp>
      <p:cxnSp>
        <p:nvCxnSpPr>
          <p:cNvPr id="53" name="Straight Arrow Connector 52">
            <a:extLst>
              <a:ext uri="{FF2B5EF4-FFF2-40B4-BE49-F238E27FC236}">
                <a16:creationId xmlns:a16="http://schemas.microsoft.com/office/drawing/2014/main" id="{C49CBC81-C39A-48B2-6CB8-06A6690D60CD}"/>
              </a:ext>
            </a:extLst>
          </p:cNvPr>
          <p:cNvCxnSpPr>
            <a:cxnSpLocks/>
          </p:cNvCxnSpPr>
          <p:nvPr/>
        </p:nvCxnSpPr>
        <p:spPr>
          <a:xfrm>
            <a:off x="4965700" y="4709006"/>
            <a:ext cx="79756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CE02E4F-45CE-CF22-88F3-D2D57BAFBD6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301DD23-6DF1-EA61-739A-56FEF7CA7B72}"/>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4B34E2D8-5AAB-F8D0-C506-7F6229D8AA4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TextBox 1">
            <a:extLst>
              <a:ext uri="{FF2B5EF4-FFF2-40B4-BE49-F238E27FC236}">
                <a16:creationId xmlns:a16="http://schemas.microsoft.com/office/drawing/2014/main" id="{C62BEC98-FE86-256C-8E73-7DA369E90246}"/>
              </a:ext>
            </a:extLst>
          </p:cNvPr>
          <p:cNvSpPr txBox="1"/>
          <p:nvPr/>
        </p:nvSpPr>
        <p:spPr>
          <a:xfrm>
            <a:off x="873760" y="1727200"/>
            <a:ext cx="1717040" cy="923330"/>
          </a:xfrm>
          <a:prstGeom prst="rect">
            <a:avLst/>
          </a:prstGeom>
          <a:noFill/>
          <a:ln>
            <a:solidFill>
              <a:schemeClr val="tx1"/>
            </a:solidFill>
          </a:ln>
        </p:spPr>
        <p:txBody>
          <a:bodyPr wrap="square" rtlCol="0">
            <a:spAutoFit/>
          </a:bodyPr>
          <a:lstStyle/>
          <a:p>
            <a:r>
              <a:rPr lang="en-US" dirty="0"/>
              <a:t>Request </a:t>
            </a:r>
            <a:r>
              <a:rPr lang="en-US" i="1" dirty="0"/>
              <a:t>Falcon 9</a:t>
            </a:r>
            <a:r>
              <a:rPr lang="en-US" dirty="0"/>
              <a:t> launch data from Wikipedia</a:t>
            </a:r>
          </a:p>
        </p:txBody>
      </p:sp>
      <p:sp>
        <p:nvSpPr>
          <p:cNvPr id="7" name="TextBox 6">
            <a:extLst>
              <a:ext uri="{FF2B5EF4-FFF2-40B4-BE49-F238E27FC236}">
                <a16:creationId xmlns:a16="http://schemas.microsoft.com/office/drawing/2014/main" id="{8307AD80-757F-11A9-2776-47995E82FB83}"/>
              </a:ext>
            </a:extLst>
          </p:cNvPr>
          <p:cNvSpPr txBox="1"/>
          <p:nvPr/>
        </p:nvSpPr>
        <p:spPr>
          <a:xfrm>
            <a:off x="3362960" y="1588700"/>
            <a:ext cx="1717040" cy="1200329"/>
          </a:xfrm>
          <a:prstGeom prst="rect">
            <a:avLst/>
          </a:prstGeom>
          <a:noFill/>
          <a:ln>
            <a:solidFill>
              <a:schemeClr val="tx1"/>
            </a:solidFill>
          </a:ln>
        </p:spPr>
        <p:txBody>
          <a:bodyPr wrap="square" rtlCol="0">
            <a:spAutoFit/>
          </a:bodyPr>
          <a:lstStyle/>
          <a:p>
            <a:r>
              <a:rPr lang="en-US" dirty="0"/>
              <a:t>Create a </a:t>
            </a:r>
            <a:r>
              <a:rPr lang="en-US" dirty="0" err="1"/>
              <a:t>BeautifulSoup</a:t>
            </a:r>
            <a:r>
              <a:rPr lang="en-US" dirty="0"/>
              <a:t> object from the HTML response</a:t>
            </a:r>
          </a:p>
        </p:txBody>
      </p:sp>
      <p:sp>
        <p:nvSpPr>
          <p:cNvPr id="8" name="TextBox 7">
            <a:extLst>
              <a:ext uri="{FF2B5EF4-FFF2-40B4-BE49-F238E27FC236}">
                <a16:creationId xmlns:a16="http://schemas.microsoft.com/office/drawing/2014/main" id="{46168631-29E2-A6F4-3929-8C9567BB0CDA}"/>
              </a:ext>
            </a:extLst>
          </p:cNvPr>
          <p:cNvSpPr txBox="1"/>
          <p:nvPr/>
        </p:nvSpPr>
        <p:spPr>
          <a:xfrm>
            <a:off x="6090920" y="1588699"/>
            <a:ext cx="1717040" cy="1200329"/>
          </a:xfrm>
          <a:prstGeom prst="rect">
            <a:avLst/>
          </a:prstGeom>
          <a:noFill/>
          <a:ln>
            <a:solidFill>
              <a:schemeClr val="tx1"/>
            </a:solidFill>
          </a:ln>
        </p:spPr>
        <p:txBody>
          <a:bodyPr wrap="square" rtlCol="0">
            <a:spAutoFit/>
          </a:bodyPr>
          <a:lstStyle/>
          <a:p>
            <a:r>
              <a:rPr lang="en-US" dirty="0"/>
              <a:t>Extract all column names from the HTML table header</a:t>
            </a:r>
          </a:p>
        </p:txBody>
      </p:sp>
      <p:sp>
        <p:nvSpPr>
          <p:cNvPr id="9" name="TextBox 8">
            <a:extLst>
              <a:ext uri="{FF2B5EF4-FFF2-40B4-BE49-F238E27FC236}">
                <a16:creationId xmlns:a16="http://schemas.microsoft.com/office/drawing/2014/main" id="{05B7A437-1CC7-3ADC-820F-CFEAD409E306}"/>
              </a:ext>
            </a:extLst>
          </p:cNvPr>
          <p:cNvSpPr txBox="1"/>
          <p:nvPr/>
        </p:nvSpPr>
        <p:spPr>
          <a:xfrm>
            <a:off x="8981440" y="1727198"/>
            <a:ext cx="1717040" cy="923330"/>
          </a:xfrm>
          <a:prstGeom prst="rect">
            <a:avLst/>
          </a:prstGeom>
          <a:noFill/>
          <a:ln>
            <a:solidFill>
              <a:schemeClr val="tx1"/>
            </a:solidFill>
          </a:ln>
        </p:spPr>
        <p:txBody>
          <a:bodyPr wrap="square" rtlCol="0">
            <a:spAutoFit/>
          </a:bodyPr>
          <a:lstStyle/>
          <a:p>
            <a:r>
              <a:rPr lang="en-US" dirty="0"/>
              <a:t>Request </a:t>
            </a:r>
            <a:r>
              <a:rPr lang="en-US" i="1" dirty="0"/>
              <a:t>Falcon 9</a:t>
            </a:r>
            <a:r>
              <a:rPr lang="en-US" dirty="0"/>
              <a:t> launch data from Wikipedia</a:t>
            </a:r>
          </a:p>
        </p:txBody>
      </p:sp>
      <p:sp>
        <p:nvSpPr>
          <p:cNvPr id="10" name="TextBox 9">
            <a:extLst>
              <a:ext uri="{FF2B5EF4-FFF2-40B4-BE49-F238E27FC236}">
                <a16:creationId xmlns:a16="http://schemas.microsoft.com/office/drawing/2014/main" id="{63EF9AC1-076C-B214-74F1-EE06114F1F6E}"/>
              </a:ext>
            </a:extLst>
          </p:cNvPr>
          <p:cNvSpPr txBox="1"/>
          <p:nvPr/>
        </p:nvSpPr>
        <p:spPr>
          <a:xfrm>
            <a:off x="2296160" y="4207471"/>
            <a:ext cx="1717040" cy="923330"/>
          </a:xfrm>
          <a:prstGeom prst="rect">
            <a:avLst/>
          </a:prstGeom>
          <a:noFill/>
          <a:ln>
            <a:solidFill>
              <a:schemeClr val="tx1"/>
            </a:solidFill>
          </a:ln>
        </p:spPr>
        <p:txBody>
          <a:bodyPr wrap="square" rtlCol="0">
            <a:spAutoFit/>
          </a:bodyPr>
          <a:lstStyle/>
          <a:p>
            <a:r>
              <a:rPr lang="en-US" dirty="0"/>
              <a:t>Constructing data obtained into a dictionary</a:t>
            </a:r>
          </a:p>
        </p:txBody>
      </p:sp>
      <p:sp>
        <p:nvSpPr>
          <p:cNvPr id="11" name="TextBox 10">
            <a:extLst>
              <a:ext uri="{FF2B5EF4-FFF2-40B4-BE49-F238E27FC236}">
                <a16:creationId xmlns:a16="http://schemas.microsoft.com/office/drawing/2014/main" id="{3704C73A-E614-1429-95AC-8658F0D4B8A4}"/>
              </a:ext>
            </a:extLst>
          </p:cNvPr>
          <p:cNvSpPr txBox="1"/>
          <p:nvPr/>
        </p:nvSpPr>
        <p:spPr>
          <a:xfrm>
            <a:off x="5435600" y="4207471"/>
            <a:ext cx="1717040" cy="923330"/>
          </a:xfrm>
          <a:prstGeom prst="rect">
            <a:avLst/>
          </a:prstGeom>
          <a:noFill/>
          <a:ln>
            <a:solidFill>
              <a:schemeClr val="tx1"/>
            </a:solidFill>
          </a:ln>
        </p:spPr>
        <p:txBody>
          <a:bodyPr wrap="square" rtlCol="0">
            <a:spAutoFit/>
          </a:bodyPr>
          <a:lstStyle/>
          <a:p>
            <a:r>
              <a:rPr lang="en-US" dirty="0"/>
              <a:t>Creating a data frame from the dictionary</a:t>
            </a:r>
          </a:p>
        </p:txBody>
      </p:sp>
      <p:sp>
        <p:nvSpPr>
          <p:cNvPr id="12" name="TextBox 11">
            <a:extLst>
              <a:ext uri="{FF2B5EF4-FFF2-40B4-BE49-F238E27FC236}">
                <a16:creationId xmlns:a16="http://schemas.microsoft.com/office/drawing/2014/main" id="{E298FA76-6743-839F-5C75-32D2E25FCD40}"/>
              </a:ext>
            </a:extLst>
          </p:cNvPr>
          <p:cNvSpPr txBox="1"/>
          <p:nvPr/>
        </p:nvSpPr>
        <p:spPr>
          <a:xfrm>
            <a:off x="8575040" y="4345970"/>
            <a:ext cx="1899920" cy="646331"/>
          </a:xfrm>
          <a:prstGeom prst="rect">
            <a:avLst/>
          </a:prstGeom>
          <a:noFill/>
          <a:ln>
            <a:solidFill>
              <a:schemeClr val="tx1"/>
            </a:solidFill>
          </a:ln>
        </p:spPr>
        <p:txBody>
          <a:bodyPr wrap="square" rtlCol="0">
            <a:spAutoFit/>
          </a:bodyPr>
          <a:lstStyle/>
          <a:p>
            <a:r>
              <a:rPr lang="en-US" dirty="0"/>
              <a:t>Exporting the data to a CSV file</a:t>
            </a:r>
          </a:p>
        </p:txBody>
      </p:sp>
      <p:cxnSp>
        <p:nvCxnSpPr>
          <p:cNvPr id="14" name="Straight Arrow Connector 13">
            <a:extLst>
              <a:ext uri="{FF2B5EF4-FFF2-40B4-BE49-F238E27FC236}">
                <a16:creationId xmlns:a16="http://schemas.microsoft.com/office/drawing/2014/main" id="{21147EA8-4AAB-0220-3C4B-C43D0F5CECC7}"/>
              </a:ext>
            </a:extLst>
          </p:cNvPr>
          <p:cNvCxnSpPr>
            <a:stCxn id="2" idx="3"/>
            <a:endCxn id="7" idx="1"/>
          </p:cNvCxnSpPr>
          <p:nvPr/>
        </p:nvCxnSpPr>
        <p:spPr>
          <a:xfrm>
            <a:off x="2590800" y="2188865"/>
            <a:ext cx="77216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4ABDDE9A-6546-46DF-E698-8330065E18FE}"/>
              </a:ext>
            </a:extLst>
          </p:cNvPr>
          <p:cNvCxnSpPr>
            <a:cxnSpLocks/>
            <a:endCxn id="8" idx="1"/>
          </p:cNvCxnSpPr>
          <p:nvPr/>
        </p:nvCxnSpPr>
        <p:spPr>
          <a:xfrm>
            <a:off x="5080000" y="2188863"/>
            <a:ext cx="1010920" cy="1"/>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11673EC2-0BB4-C4AC-759C-A8ED7983BB6D}"/>
              </a:ext>
            </a:extLst>
          </p:cNvPr>
          <p:cNvCxnSpPr>
            <a:cxnSpLocks/>
            <a:endCxn id="9" idx="1"/>
          </p:cNvCxnSpPr>
          <p:nvPr/>
        </p:nvCxnSpPr>
        <p:spPr>
          <a:xfrm flipV="1">
            <a:off x="7807960" y="2188863"/>
            <a:ext cx="1173480" cy="2"/>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1A2C363E-05D9-21A5-9F12-2702E19C94A4}"/>
              </a:ext>
            </a:extLst>
          </p:cNvPr>
          <p:cNvCxnSpPr>
            <a:cxnSpLocks/>
            <a:endCxn id="11" idx="1"/>
          </p:cNvCxnSpPr>
          <p:nvPr/>
        </p:nvCxnSpPr>
        <p:spPr>
          <a:xfrm>
            <a:off x="4013200" y="4669135"/>
            <a:ext cx="1422400" cy="1"/>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6059BE2C-5833-FAEF-8A4F-9B0A33871392}"/>
              </a:ext>
            </a:extLst>
          </p:cNvPr>
          <p:cNvCxnSpPr>
            <a:cxnSpLocks/>
            <a:endCxn id="12" idx="1"/>
          </p:cNvCxnSpPr>
          <p:nvPr/>
        </p:nvCxnSpPr>
        <p:spPr>
          <a:xfrm>
            <a:off x="7152640" y="4669136"/>
            <a:ext cx="1422400" cy="0"/>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5D700232-5B53-6FBD-8A8D-86D49FF660F8}"/>
              </a:ext>
            </a:extLst>
          </p:cNvPr>
          <p:cNvCxnSpPr>
            <a:stCxn id="9" idx="2"/>
            <a:endCxn id="10" idx="1"/>
          </p:cNvCxnSpPr>
          <p:nvPr/>
        </p:nvCxnSpPr>
        <p:spPr>
          <a:xfrm rot="5400000">
            <a:off x="5058756" y="-112068"/>
            <a:ext cx="2018608" cy="7543800"/>
          </a:xfrm>
          <a:prstGeom prst="bentConnector4">
            <a:avLst>
              <a:gd name="adj1" fmla="val 38565"/>
              <a:gd name="adj2" fmla="val 110168"/>
            </a:avLst>
          </a:prstGeom>
          <a:ln w="38100">
            <a:tailEnd type="triangle"/>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F5BDC3A1-1922-E160-F005-E42922B96DEA}"/>
              </a:ext>
            </a:extLst>
          </p:cNvPr>
          <p:cNvSpPr txBox="1"/>
          <p:nvPr/>
        </p:nvSpPr>
        <p:spPr>
          <a:xfrm>
            <a:off x="3708400" y="5756748"/>
            <a:ext cx="5171440" cy="369332"/>
          </a:xfrm>
          <a:prstGeom prst="rect">
            <a:avLst/>
          </a:prstGeom>
          <a:noFill/>
        </p:spPr>
        <p:txBody>
          <a:bodyPr wrap="square" rtlCol="0">
            <a:spAutoFit/>
          </a:bodyPr>
          <a:lstStyle/>
          <a:p>
            <a:r>
              <a:rPr lang="en-US" dirty="0"/>
              <a:t>Link to GitHub: </a:t>
            </a:r>
            <a:r>
              <a:rPr lang="en-US" dirty="0">
                <a:hlinkClick r:id="rId3"/>
              </a:rPr>
              <a:t>Data Collection with Web Scraping</a:t>
            </a:r>
            <a:endParaRPr lang="en-US" dirty="0"/>
          </a:p>
        </p:txBody>
      </p:sp>
    </p:spTree>
    <p:extLst>
      <p:ext uri="{BB962C8B-B14F-4D97-AF65-F5344CB8AC3E}">
        <p14:creationId xmlns:p14="http://schemas.microsoft.com/office/powerpoint/2010/main" val="28706203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239</TotalTime>
  <Words>2609</Words>
  <Application>Microsoft Office PowerPoint</Application>
  <PresentationFormat>Widescreen</PresentationFormat>
  <Paragraphs>304</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Daniel Lecheler</cp:lastModifiedBy>
  <cp:revision>201</cp:revision>
  <dcterms:created xsi:type="dcterms:W3CDTF">2021-04-29T18:58:34Z</dcterms:created>
  <dcterms:modified xsi:type="dcterms:W3CDTF">2025-08-03T18:21:56Z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